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9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5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6.xml" ContentType="application/vnd.openxmlformats-officedocument.theme+xml"/>
  <Override PartName="/ppt/tags/tag2.xml" ContentType="application/vnd.openxmlformats-officedocument.presentationml.tags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17.xml" ContentType="application/vnd.openxmlformats-officedocument.theme+xml"/>
  <Override PartName="/ppt/tags/tag3.xml" ContentType="application/vnd.openxmlformats-officedocument.presentationml.tags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55" r:id="rId1"/>
    <p:sldMasterId id="2147483754" r:id="rId2"/>
    <p:sldMasterId id="2147483770" r:id="rId3"/>
    <p:sldMasterId id="2147483783" r:id="rId4"/>
    <p:sldMasterId id="2147483833" r:id="rId5"/>
    <p:sldMasterId id="2147483841" r:id="rId6"/>
    <p:sldMasterId id="2147483855" r:id="rId7"/>
    <p:sldMasterId id="2147483872" r:id="rId8"/>
    <p:sldMasterId id="2147483884" r:id="rId9"/>
    <p:sldMasterId id="2147483900" r:id="rId10"/>
    <p:sldMasterId id="2147483915" r:id="rId11"/>
    <p:sldMasterId id="2147483923" r:id="rId12"/>
    <p:sldMasterId id="2147483954" r:id="rId13"/>
    <p:sldMasterId id="2147483964" r:id="rId14"/>
    <p:sldMasterId id="2147483978" r:id="rId15"/>
    <p:sldMasterId id="2147483994" r:id="rId16"/>
    <p:sldMasterId id="2147484001" r:id="rId17"/>
  </p:sldMasterIdLst>
  <p:notesMasterIdLst>
    <p:notesMasterId r:id="rId75"/>
  </p:notesMasterIdLst>
  <p:handoutMasterIdLst>
    <p:handoutMasterId r:id="rId76"/>
  </p:handoutMasterIdLst>
  <p:sldIdLst>
    <p:sldId id="580" r:id="rId18"/>
    <p:sldId id="575" r:id="rId19"/>
    <p:sldId id="579" r:id="rId20"/>
    <p:sldId id="567" r:id="rId21"/>
    <p:sldId id="573" r:id="rId22"/>
    <p:sldId id="574" r:id="rId23"/>
    <p:sldId id="569" r:id="rId24"/>
    <p:sldId id="447" r:id="rId25"/>
    <p:sldId id="570" r:id="rId26"/>
    <p:sldId id="525" r:id="rId27"/>
    <p:sldId id="571" r:id="rId28"/>
    <p:sldId id="566" r:id="rId29"/>
    <p:sldId id="522" r:id="rId30"/>
    <p:sldId id="521" r:id="rId31"/>
    <p:sldId id="578" r:id="rId32"/>
    <p:sldId id="484" r:id="rId33"/>
    <p:sldId id="499" r:id="rId34"/>
    <p:sldId id="501" r:id="rId35"/>
    <p:sldId id="576" r:id="rId36"/>
    <p:sldId id="506" r:id="rId37"/>
    <p:sldId id="503" r:id="rId38"/>
    <p:sldId id="500" r:id="rId39"/>
    <p:sldId id="502" r:id="rId40"/>
    <p:sldId id="558" r:id="rId41"/>
    <p:sldId id="559" r:id="rId42"/>
    <p:sldId id="560" r:id="rId43"/>
    <p:sldId id="577" r:id="rId44"/>
    <p:sldId id="527" r:id="rId45"/>
    <p:sldId id="461" r:id="rId46"/>
    <p:sldId id="462" r:id="rId47"/>
    <p:sldId id="463" r:id="rId48"/>
    <p:sldId id="534" r:id="rId49"/>
    <p:sldId id="563" r:id="rId50"/>
    <p:sldId id="581" r:id="rId51"/>
    <p:sldId id="582" r:id="rId52"/>
    <p:sldId id="583" r:id="rId53"/>
    <p:sldId id="584" r:id="rId54"/>
    <p:sldId id="585" r:id="rId55"/>
    <p:sldId id="586" r:id="rId56"/>
    <p:sldId id="587" r:id="rId57"/>
    <p:sldId id="588" r:id="rId58"/>
    <p:sldId id="589" r:id="rId59"/>
    <p:sldId id="590" r:id="rId60"/>
    <p:sldId id="591" r:id="rId61"/>
    <p:sldId id="592" r:id="rId62"/>
    <p:sldId id="593" r:id="rId63"/>
    <p:sldId id="594" r:id="rId64"/>
    <p:sldId id="595" r:id="rId65"/>
    <p:sldId id="597" r:id="rId66"/>
    <p:sldId id="596" r:id="rId67"/>
    <p:sldId id="598" r:id="rId68"/>
    <p:sldId id="599" r:id="rId69"/>
    <p:sldId id="600" r:id="rId70"/>
    <p:sldId id="604" r:id="rId71"/>
    <p:sldId id="603" r:id="rId72"/>
    <p:sldId id="605" r:id="rId73"/>
    <p:sldId id="418" r:id="rId74"/>
  </p:sldIdLst>
  <p:sldSz cx="9144000" cy="6858000" type="screen4x3"/>
  <p:notesSz cx="6669088" cy="9926638"/>
  <p:embeddedFontLst>
    <p:embeddedFont>
      <p:font typeface="ＭＳ Ｐゴシック" panose="020B0600070205080204" pitchFamily="34" charset="-128"/>
      <p:regular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ＭＳ Ｐゴシック" panose="020B0600070205080204" pitchFamily="34" charset="-128"/>
      <p:regular r:id="rId77"/>
    </p:embeddedFont>
  </p:embeddedFontLst>
  <p:custDataLst>
    <p:tags r:id="rId82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+mn-cs"/>
      </a:defRPr>
    </a:lvl1pPr>
    <a:lvl2pPr marL="45674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+mn-cs"/>
      </a:defRPr>
    </a:lvl2pPr>
    <a:lvl3pPr marL="913478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+mn-cs"/>
      </a:defRPr>
    </a:lvl3pPr>
    <a:lvl4pPr marL="1370214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+mn-cs"/>
      </a:defRPr>
    </a:lvl4pPr>
    <a:lvl5pPr marL="1826953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+mn-cs"/>
      </a:defRPr>
    </a:lvl5pPr>
    <a:lvl6pPr marL="2283693" algn="l" defTabSz="913478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+mn-cs"/>
      </a:defRPr>
    </a:lvl6pPr>
    <a:lvl7pPr marL="2740430" algn="l" defTabSz="913478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+mn-cs"/>
      </a:defRPr>
    </a:lvl7pPr>
    <a:lvl8pPr marL="3197169" algn="l" defTabSz="913478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+mn-cs"/>
      </a:defRPr>
    </a:lvl8pPr>
    <a:lvl9pPr marL="3653907" algn="l" defTabSz="913478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ros Kokol" initials="UK" lastIdx="2" clrIdx="0">
    <p:extLst>
      <p:ext uri="{19B8F6BF-5375-455C-9EA6-DF929625EA0E}">
        <p15:presenceInfo xmlns:p15="http://schemas.microsoft.com/office/powerpoint/2012/main" userId="S-1-5-21-1915207013-2615040368-3076929458-6331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89F9F"/>
    <a:srgbClr val="209BB2"/>
    <a:srgbClr val="1C8497"/>
    <a:srgbClr val="1B9785"/>
    <a:srgbClr val="587EBD"/>
    <a:srgbClr val="25C3AB"/>
    <a:srgbClr val="13CAAF"/>
    <a:srgbClr val="08CA9B"/>
    <a:srgbClr val="34CAA4"/>
    <a:srgbClr val="32C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43" autoAdjust="0"/>
    <p:restoredTop sz="84867" autoAdjust="0"/>
  </p:normalViewPr>
  <p:slideViewPr>
    <p:cSldViewPr snapToGrid="0">
      <p:cViewPr>
        <p:scale>
          <a:sx n="100" d="100"/>
          <a:sy n="100" d="100"/>
        </p:scale>
        <p:origin x="31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8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74" Type="http://schemas.openxmlformats.org/officeDocument/2006/relationships/slide" Target="slides/slide57.xml"/><Relationship Id="rId79" Type="http://schemas.openxmlformats.org/officeDocument/2006/relationships/font" Target="fonts/font3.fntdata"/><Relationship Id="rId8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4.xml"/><Relationship Id="rId82" Type="http://schemas.openxmlformats.org/officeDocument/2006/relationships/tags" Target="tags/tag1.xml"/><Relationship Id="rId19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77" Type="http://schemas.openxmlformats.org/officeDocument/2006/relationships/font" Target="fonts/font1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font" Target="fonts/font4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notesMaster" Target="notesMasters/notesMaster1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LocalData\nTag\nTag%20i2c%20Plus\NTAG%20I2C%20Plus%20Explorer%20KIT\Compatibility%20test%20NTAG%20I2C%20plus%20vs.%20phones%2023022016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AT" dirty="0"/>
              <a:t>Speed test: NTAG I²C </a:t>
            </a:r>
            <a:r>
              <a:rPr lang="de-AT" i="1" dirty="0"/>
              <a:t>plus </a:t>
            </a:r>
            <a:r>
              <a:rPr lang="de-AT" i="0" dirty="0"/>
              <a:t>and</a:t>
            </a:r>
            <a:r>
              <a:rPr lang="de-AT" i="0" baseline="0" dirty="0"/>
              <a:t> Android NTAG I²C Demo App</a:t>
            </a:r>
            <a:endParaRPr lang="de-AT" i="1" dirty="0"/>
          </a:p>
        </c:rich>
      </c:tx>
      <c:layout>
        <c:manualLayout>
          <c:xMode val="edge"/>
          <c:yMode val="edge"/>
          <c:x val="0.2288254136465733"/>
          <c:y val="9.83405505752815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'NTAG I²C Plus Beta Demo APK'!$C$56</c:f>
              <c:strCache>
                <c:ptCount val="1"/>
                <c:pt idx="0">
                  <c:v>WRITE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'NTAG I²C Plus Beta Demo APK'!$D$55:$Q$55</c:f>
              <c:strCache>
                <c:ptCount val="14"/>
                <c:pt idx="0">
                  <c:v>Sonxy Xperia Z1</c:v>
                </c:pt>
                <c:pt idx="1">
                  <c:v>Nexus 5</c:v>
                </c:pt>
                <c:pt idx="2">
                  <c:v>Nexus 4</c:v>
                </c:pt>
                <c:pt idx="3">
                  <c:v>Galaxy Nexus</c:v>
                </c:pt>
                <c:pt idx="4">
                  <c:v>Samsung Galaxy S4 mini</c:v>
                </c:pt>
                <c:pt idx="5">
                  <c:v>Samsung Galaxy S4</c:v>
                </c:pt>
                <c:pt idx="6">
                  <c:v>Samsung Galaxy Young 2</c:v>
                </c:pt>
                <c:pt idx="7">
                  <c:v>Nexus S</c:v>
                </c:pt>
                <c:pt idx="8">
                  <c:v>Motorola Moto X V2</c:v>
                </c:pt>
                <c:pt idx="9">
                  <c:v>Samsung Galaxy S3</c:v>
                </c:pt>
                <c:pt idx="10">
                  <c:v>Nexus 7</c:v>
                </c:pt>
                <c:pt idx="11">
                  <c:v>Samsung S5 NEO</c:v>
                </c:pt>
                <c:pt idx="12">
                  <c:v>Samsung Galaxy S6</c:v>
                </c:pt>
                <c:pt idx="13">
                  <c:v>Huawei P7</c:v>
                </c:pt>
              </c:strCache>
            </c:strRef>
          </c:cat>
          <c:val>
            <c:numRef>
              <c:f>'NTAG I²C Plus Beta Demo APK'!$D$56:$Q$56</c:f>
              <c:numCache>
                <c:formatCode>General</c:formatCode>
                <c:ptCount val="14"/>
                <c:pt idx="0">
                  <c:v>0.22122682951419392</c:v>
                </c:pt>
                <c:pt idx="1">
                  <c:v>0.26785714285714285</c:v>
                </c:pt>
                <c:pt idx="2">
                  <c:v>0.27662716565212692</c:v>
                </c:pt>
                <c:pt idx="3">
                  <c:v>0.26596251244534869</c:v>
                </c:pt>
                <c:pt idx="4">
                  <c:v>0.34617595023720715</c:v>
                </c:pt>
                <c:pt idx="5">
                  <c:v>0.32489714763148708</c:v>
                </c:pt>
                <c:pt idx="6">
                  <c:v>0.37132841774446995</c:v>
                </c:pt>
                <c:pt idx="7">
                  <c:v>0.27662716565212692</c:v>
                </c:pt>
                <c:pt idx="8">
                  <c:v>0.34643360586411054</c:v>
                </c:pt>
                <c:pt idx="9">
                  <c:v>0.32523768183454377</c:v>
                </c:pt>
                <c:pt idx="10">
                  <c:v>0.21162563205246551</c:v>
                </c:pt>
                <c:pt idx="11">
                  <c:v>0.36361053902421703</c:v>
                </c:pt>
                <c:pt idx="12">
                  <c:v>0.37285625857193139</c:v>
                </c:pt>
                <c:pt idx="13">
                  <c:v>0.56035897997154427</c:v>
                </c:pt>
              </c:numCache>
            </c:numRef>
          </c:val>
        </c:ser>
        <c:ser>
          <c:idx val="1"/>
          <c:order val="1"/>
          <c:tx>
            <c:strRef>
              <c:f>'NTAG I²C Plus Beta Demo APK'!$C$57</c:f>
              <c:strCache>
                <c:ptCount val="1"/>
                <c:pt idx="0">
                  <c:v>FAST_WRITE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'NTAG I²C Plus Beta Demo APK'!$D$55:$Q$55</c:f>
              <c:strCache>
                <c:ptCount val="14"/>
                <c:pt idx="0">
                  <c:v>Sonxy Xperia Z1</c:v>
                </c:pt>
                <c:pt idx="1">
                  <c:v>Nexus 5</c:v>
                </c:pt>
                <c:pt idx="2">
                  <c:v>Nexus 4</c:v>
                </c:pt>
                <c:pt idx="3">
                  <c:v>Galaxy Nexus</c:v>
                </c:pt>
                <c:pt idx="4">
                  <c:v>Samsung Galaxy S4 mini</c:v>
                </c:pt>
                <c:pt idx="5">
                  <c:v>Samsung Galaxy S4</c:v>
                </c:pt>
                <c:pt idx="6">
                  <c:v>Samsung Galaxy Young 2</c:v>
                </c:pt>
                <c:pt idx="7">
                  <c:v>Nexus S</c:v>
                </c:pt>
                <c:pt idx="8">
                  <c:v>Motorola Moto X V2</c:v>
                </c:pt>
                <c:pt idx="9">
                  <c:v>Samsung Galaxy S3</c:v>
                </c:pt>
                <c:pt idx="10">
                  <c:v>Nexus 7</c:v>
                </c:pt>
                <c:pt idx="11">
                  <c:v>Samsung S5 NEO</c:v>
                </c:pt>
                <c:pt idx="12">
                  <c:v>Samsung Galaxy S6</c:v>
                </c:pt>
                <c:pt idx="13">
                  <c:v>Huawei P7</c:v>
                </c:pt>
              </c:strCache>
            </c:strRef>
          </c:cat>
          <c:val>
            <c:numRef>
              <c:f>'NTAG I²C Plus Beta Demo APK'!$D$57:$Q$57</c:f>
              <c:numCache>
                <c:formatCode>General</c:formatCode>
                <c:ptCount val="14"/>
                <c:pt idx="0">
                  <c:v>0.86306680901275501</c:v>
                </c:pt>
                <c:pt idx="1">
                  <c:v>0.88038058118874296</c:v>
                </c:pt>
                <c:pt idx="2">
                  <c:v>0.89853461639708676</c:v>
                </c:pt>
                <c:pt idx="3">
                  <c:v>0.90483343642308034</c:v>
                </c:pt>
                <c:pt idx="4">
                  <c:v>1.7704011065006915</c:v>
                </c:pt>
                <c:pt idx="5">
                  <c:v>1.9077190585605166</c:v>
                </c:pt>
                <c:pt idx="6">
                  <c:v>1.9476320294173586</c:v>
                </c:pt>
                <c:pt idx="7">
                  <c:v>2.0405181002989043</c:v>
                </c:pt>
                <c:pt idx="8">
                  <c:v>2.1376382993528638</c:v>
                </c:pt>
                <c:pt idx="9">
                  <c:v>2.2293178519593617</c:v>
                </c:pt>
                <c:pt idx="10">
                  <c:v>2.2293178519593617</c:v>
                </c:pt>
                <c:pt idx="11">
                  <c:v>2.3106430989093645</c:v>
                </c:pt>
                <c:pt idx="12">
                  <c:v>2.490676179665964</c:v>
                </c:pt>
                <c:pt idx="13">
                  <c:v>3.0952141057934508</c:v>
                </c:pt>
              </c:numCache>
            </c:numRef>
          </c:val>
        </c:ser>
        <c:ser>
          <c:idx val="2"/>
          <c:order val="2"/>
          <c:tx>
            <c:strRef>
              <c:f>'NTAG I²C Plus Beta Demo APK'!$C$58</c:f>
              <c:strCache>
                <c:ptCount val="1"/>
                <c:pt idx="0">
                  <c:v>FAST_READ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'NTAG I²C Plus Beta Demo APK'!$D$55:$Q$55</c:f>
              <c:strCache>
                <c:ptCount val="14"/>
                <c:pt idx="0">
                  <c:v>Sonxy Xperia Z1</c:v>
                </c:pt>
                <c:pt idx="1">
                  <c:v>Nexus 5</c:v>
                </c:pt>
                <c:pt idx="2">
                  <c:v>Nexus 4</c:v>
                </c:pt>
                <c:pt idx="3">
                  <c:v>Galaxy Nexus</c:v>
                </c:pt>
                <c:pt idx="4">
                  <c:v>Samsung Galaxy S4 mini</c:v>
                </c:pt>
                <c:pt idx="5">
                  <c:v>Samsung Galaxy S4</c:v>
                </c:pt>
                <c:pt idx="6">
                  <c:v>Samsung Galaxy Young 2</c:v>
                </c:pt>
                <c:pt idx="7">
                  <c:v>Nexus S</c:v>
                </c:pt>
                <c:pt idx="8">
                  <c:v>Motorola Moto X V2</c:v>
                </c:pt>
                <c:pt idx="9">
                  <c:v>Samsung Galaxy S3</c:v>
                </c:pt>
                <c:pt idx="10">
                  <c:v>Nexus 7</c:v>
                </c:pt>
                <c:pt idx="11">
                  <c:v>Samsung S5 NEO</c:v>
                </c:pt>
                <c:pt idx="12">
                  <c:v>Samsung Galaxy S6</c:v>
                </c:pt>
                <c:pt idx="13">
                  <c:v>Huawei P7</c:v>
                </c:pt>
              </c:strCache>
            </c:strRef>
          </c:cat>
          <c:val>
            <c:numRef>
              <c:f>'NTAG I²C Plus Beta Demo APK'!$D$58:$Q$58</c:f>
              <c:numCache>
                <c:formatCode>General</c:formatCode>
                <c:ptCount val="14"/>
                <c:pt idx="0">
                  <c:v>0.86855721111707995</c:v>
                </c:pt>
                <c:pt idx="1">
                  <c:v>0.87215739715526786</c:v>
                </c:pt>
                <c:pt idx="2">
                  <c:v>0.92396535129932633</c:v>
                </c:pt>
                <c:pt idx="3">
                  <c:v>0.94721262950172669</c:v>
                </c:pt>
                <c:pt idx="4">
                  <c:v>1.8540648198442875</c:v>
                </c:pt>
                <c:pt idx="5">
                  <c:v>1.7880216518246901</c:v>
                </c:pt>
                <c:pt idx="6">
                  <c:v>1.9244502912986281</c:v>
                </c:pt>
                <c:pt idx="7">
                  <c:v>2.202308409204961</c:v>
                </c:pt>
                <c:pt idx="8">
                  <c:v>2.3368324965769056</c:v>
                </c:pt>
                <c:pt idx="9">
                  <c:v>2.30095123960752</c:v>
                </c:pt>
                <c:pt idx="10">
                  <c:v>2.30095123960752</c:v>
                </c:pt>
                <c:pt idx="11">
                  <c:v>2.0837007393339215</c:v>
                </c:pt>
                <c:pt idx="12">
                  <c:v>2.5715720743345054</c:v>
                </c:pt>
                <c:pt idx="13">
                  <c:v>3.2597623089983019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4102576"/>
        <c:axId val="844102968"/>
      </c:barChart>
      <c:catAx>
        <c:axId val="84410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4102968"/>
        <c:crosses val="autoZero"/>
        <c:auto val="1"/>
        <c:lblAlgn val="ctr"/>
        <c:lblOffset val="100"/>
        <c:noMultiLvlLbl val="0"/>
      </c:catAx>
      <c:valAx>
        <c:axId val="844102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AT"/>
                  <a:t>Speed</a:t>
                </a:r>
                <a:r>
                  <a:rPr lang="de-AT" baseline="0"/>
                  <a:t> [KB/s]</a:t>
                </a:r>
                <a:endParaRPr lang="de-AT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410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2T20:38:24.277" idx="2">
    <p:pos x="4885" y="571"/>
    <p:text>change this Chart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11643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11643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11643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11643"/>
                </a:solidFill>
              </a:defRPr>
            </a:lvl1pPr>
          </a:lstStyle>
          <a:p>
            <a:pPr>
              <a:defRPr/>
            </a:pPr>
            <a:fld id="{40411D8E-B543-4958-9063-0406A4D2A02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209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11643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11643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11643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11643"/>
                </a:solidFill>
              </a:defRPr>
            </a:lvl1pPr>
          </a:lstStyle>
          <a:p>
            <a:pPr>
              <a:defRPr/>
            </a:pPr>
            <a:fld id="{1057B573-5A4C-4021-A2F1-98C50468C1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6393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674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34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021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69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3693" algn="l" defTabSz="9134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430" algn="l" defTabSz="9134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169" algn="l" defTabSz="9134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907" algn="l" defTabSz="9134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attributes: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Zero power operation – configure without applying power or read diagnostics when the unit is inoperable</a:t>
            </a:r>
          </a:p>
          <a:p>
            <a:r>
              <a:rPr lang="en-US" baseline="0" dirty="0" smtClean="0"/>
              <a:t>Enhance the user experience by using the NFC enabled Smart Phone for the touchscreen and network connectivity, providing a right GUI with minimal impact to the product cost</a:t>
            </a:r>
          </a:p>
          <a:p>
            <a:r>
              <a:rPr lang="en-US" baseline="0" dirty="0" smtClean="0"/>
              <a:t>Easy pairing an commissioning to wireless networks </a:t>
            </a:r>
          </a:p>
          <a:p>
            <a:r>
              <a:rPr lang="en-US" baseline="0" dirty="0" smtClean="0"/>
              <a:t>When consumables are required, load the tag with trusted </a:t>
            </a:r>
            <a:r>
              <a:rPr lang="en-US" baseline="0" dirty="0" err="1" smtClean="0"/>
              <a:t>eRetailer</a:t>
            </a:r>
            <a:r>
              <a:rPr lang="en-US" baseline="0" dirty="0" smtClean="0"/>
              <a:t> URLS for authenticated replenishment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1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Extended GUI elaborated</a:t>
            </a:r>
          </a:p>
          <a:p>
            <a:r>
              <a:rPr lang="en-US" dirty="0" smtClean="0"/>
              <a:t>Instructional</a:t>
            </a:r>
            <a:r>
              <a:rPr lang="en-US" baseline="0" dirty="0" smtClean="0"/>
              <a:t> videos or manuals can be downloaded after reading the error code and model number, then looking up in the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2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noProof="0" dirty="0" smtClean="0">
                <a:ea typeface="MS PGothic" charset="0"/>
              </a:rPr>
              <a:t>Typically</a:t>
            </a:r>
            <a:r>
              <a:rPr lang="en-US" baseline="0" noProof="0" dirty="0" smtClean="0">
                <a:ea typeface="MS PGothic" charset="0"/>
              </a:rPr>
              <a:t> can provide up to about 10mW of power, e.g. 2.7V at about 3.5mA or 2V at about 5mA) </a:t>
            </a:r>
          </a:p>
          <a:p>
            <a:r>
              <a:rPr lang="en-US" baseline="0" noProof="0" dirty="0" smtClean="0">
                <a:ea typeface="MS PGothic" charset="0"/>
              </a:rPr>
              <a:t>Great for powering low power micro for diagnostics or for customization or configuration without external power</a:t>
            </a:r>
            <a:endParaRPr lang="en-US" noProof="0" dirty="0">
              <a:ea typeface="MS PGothic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2898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05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21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53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869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F2830C19-2DD5-0F46-854B-7D9AB10092B5}" type="slidenum">
              <a:rPr lang="en-GB" sz="1200">
                <a:solidFill>
                  <a:srgbClr val="011643"/>
                </a:solidFill>
                <a:cs typeface="Arial" charset="0"/>
              </a:rPr>
              <a:pPr/>
              <a:t>21</a:t>
            </a:fld>
            <a:endParaRPr lang="en-GB" sz="1200">
              <a:solidFill>
                <a:srgbClr val="01164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39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noProof="0" dirty="0" smtClean="0">
                <a:ea typeface="MS PGothic" charset="0"/>
              </a:rPr>
              <a:t>As noted on slide</a:t>
            </a:r>
            <a:endParaRPr lang="en-US" noProof="0" dirty="0">
              <a:ea typeface="MS PGothic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2898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05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21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53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869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F2830C19-2DD5-0F46-854B-7D9AB10092B5}" type="slidenum">
              <a:rPr lang="en-GB" sz="1200">
                <a:solidFill>
                  <a:srgbClr val="011643"/>
                </a:solidFill>
                <a:cs typeface="Arial" charset="0"/>
              </a:rPr>
              <a:pPr/>
              <a:t>22</a:t>
            </a:fld>
            <a:endParaRPr lang="en-GB" sz="1200">
              <a:solidFill>
                <a:srgbClr val="01164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906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noProof="0" dirty="0" smtClean="0">
                <a:ea typeface="MS PGothic" charset="0"/>
              </a:rPr>
              <a:t>As note</a:t>
            </a:r>
            <a:r>
              <a:rPr lang="en-US" baseline="0" noProof="0" dirty="0" smtClean="0">
                <a:ea typeface="MS PGothic" charset="0"/>
              </a:rPr>
              <a:t> on slide – no limitations on on files size with SRAM buffer and no limited write cycle concerns.</a:t>
            </a:r>
            <a:endParaRPr lang="en-US" noProof="0" dirty="0">
              <a:ea typeface="MS PGothic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2898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05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21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53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869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F2830C19-2DD5-0F46-854B-7D9AB10092B5}" type="slidenum">
              <a:rPr lang="en-GB" sz="1200">
                <a:solidFill>
                  <a:srgbClr val="011643"/>
                </a:solidFill>
                <a:cs typeface="Arial" charset="0"/>
              </a:rPr>
              <a:pPr/>
              <a:t>23</a:t>
            </a:fld>
            <a:endParaRPr lang="en-GB" sz="1200">
              <a:solidFill>
                <a:srgbClr val="01164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640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Plentiful</a:t>
            </a:r>
            <a:r>
              <a:rPr lang="en-US" baseline="0" dirty="0" smtClean="0"/>
              <a:t> design resources available for Use-Case and Application reference as well as for cut-and-paste designs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727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general resource section include FAQ’s,</a:t>
            </a:r>
            <a:r>
              <a:rPr lang="en-US" baseline="0" dirty="0" smtClean="0"/>
              <a:t> the data sheet, antenna design guidelines, videos, a brochure and presentations for registered user’s to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547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NTAG I2C Explorer Kit Reference Design include design files for the Explorer Board, the various</a:t>
            </a:r>
            <a:r>
              <a:rPr lang="en-US" baseline="0" dirty="0" smtClean="0"/>
              <a:t> antennas, etc.</a:t>
            </a:r>
          </a:p>
          <a:p>
            <a:r>
              <a:rPr lang="en-US" baseline="0" dirty="0" smtClean="0"/>
              <a:t>Files include Schematics, </a:t>
            </a:r>
            <a:r>
              <a:rPr lang="en-US" baseline="0" dirty="0" err="1" smtClean="0"/>
              <a:t>Gerbers</a:t>
            </a:r>
            <a:r>
              <a:rPr lang="en-US" baseline="0" dirty="0" smtClean="0"/>
              <a:t>, BoM’s, firmware, Source Code, and an extensive user’s guide for a detailed overview of the reference design</a:t>
            </a:r>
          </a:p>
          <a:p>
            <a:r>
              <a:rPr lang="en-US" baseline="0" dirty="0" smtClean="0"/>
              <a:t>Though the Reference Design is not readily available for purchase or sampling, the designs are available and help in importing to your application</a:t>
            </a:r>
          </a:p>
          <a:p>
            <a:r>
              <a:rPr lang="en-US" baseline="0" dirty="0" smtClean="0"/>
              <a:t>The LED Demo is a scaled version (e.g. without a LCD display) and is readily available through the </a:t>
            </a:r>
            <a:r>
              <a:rPr lang="en-US" baseline="0" dirty="0" err="1" smtClean="0"/>
              <a:t>eSample</a:t>
            </a:r>
            <a:r>
              <a:rPr lang="en-US" baseline="0" dirty="0" smtClean="0"/>
              <a:t> desk – see your distribution representative for additional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581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the available demo kit including</a:t>
            </a:r>
            <a:r>
              <a:rPr lang="en-US" baseline="0" dirty="0" smtClean="0"/>
              <a:t> a LPC 812 micro, a LM75 Temp Sensor, LED’s, momentary switches ,and the NTAG I2C.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585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instructions on how to use the LED demo – showing the RF to I2C direction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950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Simple</a:t>
            </a:r>
            <a:r>
              <a:rPr lang="en-US" baseline="0" dirty="0" smtClean="0"/>
              <a:t> instructions on how to use the LED demo – showing the I2C to </a:t>
            </a:r>
            <a:r>
              <a:rPr lang="en-US" baseline="0" dirty="0" err="1" smtClean="0"/>
              <a:t>RFdirection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875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040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Simple</a:t>
            </a:r>
            <a:r>
              <a:rPr lang="en-US" baseline="0" dirty="0" smtClean="0"/>
              <a:t> instructions on how to use the LED demo – showing the SRAM feature by reading temp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725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5663" y="746125"/>
            <a:ext cx="4957762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the min order quantity and</a:t>
            </a:r>
            <a:r>
              <a:rPr lang="en-US" baseline="0" dirty="0" smtClean="0"/>
              <a:t> available orderable packages of the NTAG I2C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08/05/2013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7D2A5B-751F-4F86-8310-63E8E21CC38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26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of the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0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5B0E7-80C8-48BE-A94B-AF3952210FA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41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5B0E7-80C8-48BE-A94B-AF3952210FA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73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Password protection is excluded for Dynamic lock bits, session registers and mirrored SRAM pages.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5B0E7-80C8-48BE-A94B-AF3952210FA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828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5B0E7-80C8-48BE-A94B-AF3952210FA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300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5B0E7-80C8-48BE-A94B-AF3952210FA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71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noProof="0" dirty="0">
              <a:ea typeface="MS PGothic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2898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05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21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53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869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F2830C19-2DD5-0F46-854B-7D9AB10092B5}" type="slidenum">
              <a:rPr lang="en-GB" sz="1200">
                <a:solidFill>
                  <a:srgbClr val="011643"/>
                </a:solidFill>
                <a:cs typeface="Arial" charset="0"/>
              </a:rPr>
              <a:pPr/>
              <a:t>12</a:t>
            </a:fld>
            <a:endParaRPr lang="en-GB" sz="1200">
              <a:solidFill>
                <a:srgbClr val="01164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phone</a:t>
            </a:r>
            <a:r>
              <a:rPr lang="en-US" baseline="0" dirty="0" smtClean="0"/>
              <a:t> to transfer network credentials – tap on the wireless router to extract the SSID/PW and again on the extender or end node to transfer the credential</a:t>
            </a:r>
          </a:p>
          <a:p>
            <a:r>
              <a:rPr lang="en-US" baseline="0" dirty="0" smtClean="0"/>
              <a:t>Helps alleviate open broadcast security issues associated with traditional WPS methods of 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921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noted on slides – for commissioning and pairing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4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Animation </a:t>
            </a:r>
            <a:r>
              <a:rPr lang="en-US" baseline="0" dirty="0" smtClean="0"/>
              <a:t>of various use cases for an appliance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7B573-5A4C-4021-A2F1-98C50468C1B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527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noProof="0" dirty="0" smtClean="0">
                <a:ea typeface="MS PGothic" charset="0"/>
              </a:rPr>
              <a:t>As noted on slide</a:t>
            </a:r>
            <a:endParaRPr lang="en-US" noProof="0" dirty="0">
              <a:ea typeface="MS PGothic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2898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05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21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53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869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F2830C19-2DD5-0F46-854B-7D9AB10092B5}" type="slidenum">
              <a:rPr lang="en-GB" sz="1200">
                <a:solidFill>
                  <a:srgbClr val="011643"/>
                </a:solidFill>
                <a:cs typeface="Arial" charset="0"/>
              </a:rPr>
              <a:pPr/>
              <a:t>17</a:t>
            </a:fld>
            <a:endParaRPr lang="en-GB" sz="1200">
              <a:solidFill>
                <a:srgbClr val="01164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004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noProof="0" dirty="0" smtClean="0">
                <a:ea typeface="MS PGothic" charset="0"/>
              </a:rPr>
              <a:t>As noted on slide</a:t>
            </a:r>
            <a:endParaRPr lang="en-US" noProof="0" dirty="0">
              <a:ea typeface="MS PGothic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2898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05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21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53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869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F2830C19-2DD5-0F46-854B-7D9AB10092B5}" type="slidenum">
              <a:rPr lang="en-GB" sz="1200">
                <a:solidFill>
                  <a:srgbClr val="011643"/>
                </a:solidFill>
                <a:cs typeface="Arial" charset="0"/>
              </a:rPr>
              <a:pPr/>
              <a:t>18</a:t>
            </a:fld>
            <a:endParaRPr lang="en-GB" sz="1200">
              <a:solidFill>
                <a:srgbClr val="01164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50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noProof="0" dirty="0" smtClean="0">
                <a:ea typeface="MS PGothic" charset="0"/>
              </a:rPr>
              <a:t>Tap device</a:t>
            </a:r>
            <a:r>
              <a:rPr lang="en-US" baseline="0" noProof="0" dirty="0" smtClean="0">
                <a:ea typeface="MS PGothic" charset="0"/>
              </a:rPr>
              <a:t> </a:t>
            </a:r>
            <a:r>
              <a:rPr lang="en-US" noProof="0" dirty="0" smtClean="0">
                <a:ea typeface="MS PGothic" charset="0"/>
              </a:rPr>
              <a:t>for the serial and</a:t>
            </a:r>
            <a:r>
              <a:rPr lang="en-US" baseline="0" noProof="0" dirty="0" smtClean="0">
                <a:ea typeface="MS PGothic" charset="0"/>
              </a:rPr>
              <a:t> model number</a:t>
            </a:r>
          </a:p>
          <a:p>
            <a:r>
              <a:rPr lang="en-US" baseline="0" noProof="0" dirty="0" smtClean="0">
                <a:ea typeface="MS PGothic" charset="0"/>
              </a:rPr>
              <a:t>Auto-fill with your personal info, stored in your phone, submit to register within seconds</a:t>
            </a:r>
          </a:p>
          <a:p>
            <a:r>
              <a:rPr lang="en-US" baseline="0" noProof="0" dirty="0" smtClean="0">
                <a:ea typeface="MS PGothic" charset="0"/>
              </a:rPr>
              <a:t>Tap again to transfer your registration info and date into the device for warranty purposes</a:t>
            </a:r>
          </a:p>
          <a:p>
            <a:r>
              <a:rPr lang="en-US" baseline="0" noProof="0" dirty="0" smtClean="0">
                <a:ea typeface="MS PGothic" charset="0"/>
              </a:rPr>
              <a:t>Link customer to cloud based </a:t>
            </a:r>
            <a:r>
              <a:rPr lang="en-US" baseline="0" noProof="0" dirty="0" err="1" smtClean="0">
                <a:ea typeface="MS PGothic" charset="0"/>
              </a:rPr>
              <a:t>eRetailers</a:t>
            </a:r>
            <a:r>
              <a:rPr lang="en-US" baseline="0" noProof="0" dirty="0" smtClean="0">
                <a:ea typeface="MS PGothic" charset="0"/>
              </a:rPr>
              <a:t> for authentic replenishments</a:t>
            </a:r>
            <a:endParaRPr lang="en-US" noProof="0" dirty="0">
              <a:ea typeface="MS PGothic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2898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05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217" indent="-22858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53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869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F2830C19-2DD5-0F46-854B-7D9AB10092B5}" type="slidenum">
              <a:rPr lang="en-GB" sz="1200">
                <a:solidFill>
                  <a:srgbClr val="011643"/>
                </a:solidFill>
                <a:cs typeface="Arial" charset="0"/>
              </a:rPr>
              <a:pPr/>
              <a:t>19</a:t>
            </a:fld>
            <a:endParaRPr lang="en-GB" sz="1200">
              <a:solidFill>
                <a:srgbClr val="01164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28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tags" Target="../tags/tag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Master" Target="../slideMasters/slideMaster17.xml"/><Relationship Id="rId1" Type="http://schemas.openxmlformats.org/officeDocument/2006/relationships/tags" Target="../tags/tag3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8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NXP_logo_RGB_ppt_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4" y="296872"/>
            <a:ext cx="5710237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4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68438" y="3406775"/>
            <a:ext cx="7250112" cy="11128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68438" y="4865688"/>
            <a:ext cx="6323012" cy="1752600"/>
          </a:xfrm>
        </p:spPr>
        <p:txBody>
          <a:bodyPr/>
          <a:lstStyle>
            <a:lvl1pPr marL="0" indent="0">
              <a:spcBef>
                <a:spcPct val="15000"/>
              </a:spcBef>
              <a:buFont typeface="Arial" charset="0"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1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8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2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4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9"/>
            <a:ext cx="8229600" cy="7315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43284"/>
            <a:ext cx="8229600" cy="4454773"/>
          </a:xfrm>
        </p:spPr>
        <p:txBody>
          <a:bodyPr/>
          <a:lstStyle>
            <a:lvl1pPr>
              <a:buFontTx/>
              <a:buNone/>
              <a:defRPr sz="2200">
                <a:solidFill>
                  <a:srgbClr val="0070C0"/>
                </a:solidFill>
                <a:latin typeface="Arial"/>
                <a:cs typeface="Arial"/>
              </a:defRPr>
            </a:lvl1pPr>
            <a:lvl2pPr marL="175999" indent="-175999">
              <a:buFont typeface="Arial"/>
              <a:buChar char="•"/>
              <a:defRPr sz="1800" baseline="0">
                <a:latin typeface="Arial"/>
                <a:cs typeface="Arial"/>
              </a:defRPr>
            </a:lvl2pPr>
            <a:lvl3pPr marL="361505" indent="-185507">
              <a:buFont typeface="Lucida Grande"/>
              <a:buChar char="-"/>
              <a:defRPr sz="1600">
                <a:latin typeface="Arial"/>
                <a:cs typeface="Arial"/>
              </a:defRPr>
            </a:lvl3pPr>
            <a:lvl4pPr marL="535913" indent="-174412">
              <a:buFont typeface="Arial"/>
              <a:buChar char="•"/>
              <a:defRPr sz="1400">
                <a:latin typeface="Arial"/>
                <a:cs typeface="Arial"/>
              </a:defRPr>
            </a:lvl4pPr>
            <a:lvl5pPr marL="711908" indent="-175999">
              <a:buFont typeface="Lucida Grande"/>
              <a:buChar char="-"/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1"/>
            <a:r>
              <a:rPr lang="en-US" dirty="0" smtClean="0"/>
              <a:t>Text (Second level)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8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274647"/>
            <a:ext cx="2071688" cy="5311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7350" y="274647"/>
            <a:ext cx="6064250" cy="5311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0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975" y="1600200"/>
            <a:ext cx="4060598" cy="45255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6442" y="1600200"/>
            <a:ext cx="4060599" cy="45255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3E50805A-9295-134F-B976-A86BB73D768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6136498"/>
            <a:ext cx="1560286" cy="5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17942" y="1483513"/>
            <a:ext cx="4968875" cy="553022"/>
          </a:xfrm>
        </p:spPr>
        <p:txBody>
          <a:bodyPr>
            <a:normAutofit/>
          </a:bodyPr>
          <a:lstStyle>
            <a:lvl1pPr algn="l">
              <a:defRPr sz="35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717942" y="2158116"/>
            <a:ext cx="4968875" cy="494764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Slide Number Placeholder 3"/>
          <p:cNvSpPr txBox="1">
            <a:spLocks noGrp="1"/>
          </p:cNvSpPr>
          <p:nvPr userDrawn="1"/>
        </p:nvSpPr>
        <p:spPr bwMode="auto">
          <a:xfrm>
            <a:off x="8457974" y="64591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endParaRPr lang="en-US" sz="1000" dirty="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1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8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2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4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spcAft>
                <a:spcPts val="1200"/>
              </a:spcAft>
              <a:defRPr sz="32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59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" y="0"/>
            <a:ext cx="91633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7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975" y="1600200"/>
            <a:ext cx="4060598" cy="45255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6442" y="1600200"/>
            <a:ext cx="4060599" cy="45255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32" tIns="45570" rIns="91132" bIns="4557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>
            <a:lvl1pPr>
              <a:defRPr b="1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9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5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3592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69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9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0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0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4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9"/>
            <a:ext cx="8229600" cy="7315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43284"/>
            <a:ext cx="8229600" cy="4454773"/>
          </a:xfrm>
        </p:spPr>
        <p:txBody>
          <a:bodyPr/>
          <a:lstStyle>
            <a:lvl1pPr>
              <a:buFontTx/>
              <a:buNone/>
              <a:defRPr sz="2200">
                <a:solidFill>
                  <a:srgbClr val="0070C0"/>
                </a:solidFill>
                <a:latin typeface="Arial"/>
                <a:cs typeface="Arial"/>
              </a:defRPr>
            </a:lvl1pPr>
            <a:lvl2pPr marL="175999" indent="-175999">
              <a:buFont typeface="Arial"/>
              <a:buChar char="•"/>
              <a:defRPr sz="1800" baseline="0">
                <a:latin typeface="Arial"/>
                <a:cs typeface="Arial"/>
              </a:defRPr>
            </a:lvl2pPr>
            <a:lvl3pPr marL="361505" indent="-185507">
              <a:buFont typeface="Lucida Grande"/>
              <a:buChar char="-"/>
              <a:defRPr sz="1600">
                <a:latin typeface="Arial"/>
                <a:cs typeface="Arial"/>
              </a:defRPr>
            </a:lvl3pPr>
            <a:lvl4pPr marL="535913" indent="-174412">
              <a:buFont typeface="Arial"/>
              <a:buChar char="•"/>
              <a:defRPr sz="1400">
                <a:latin typeface="Arial"/>
                <a:cs typeface="Arial"/>
              </a:defRPr>
            </a:lvl4pPr>
            <a:lvl5pPr marL="711908" indent="-175999">
              <a:buFont typeface="Lucida Grande"/>
              <a:buChar char="-"/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1"/>
            <a:r>
              <a:rPr lang="en-US" dirty="0" smtClean="0"/>
              <a:t>Text (Second level)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3"/>
          <a:stretch/>
        </p:blipFill>
        <p:spPr>
          <a:xfrm>
            <a:off x="29" y="98506"/>
            <a:ext cx="9041745" cy="868026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1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42" tIns="45575" rIns="91142" bIns="4557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3E50805A-9295-134F-B976-A86BB73D768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143" y="6136510"/>
            <a:ext cx="1560286" cy="5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17954" y="1483513"/>
            <a:ext cx="4968875" cy="553022"/>
          </a:xfrm>
        </p:spPr>
        <p:txBody>
          <a:bodyPr>
            <a:normAutofit/>
          </a:bodyPr>
          <a:lstStyle>
            <a:lvl1pPr algn="l">
              <a:defRPr sz="35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717954" y="2158116"/>
            <a:ext cx="4968875" cy="494764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8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1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8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2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315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43284"/>
            <a:ext cx="8229600" cy="4454773"/>
          </a:xfrm>
        </p:spPr>
        <p:txBody>
          <a:bodyPr/>
          <a:lstStyle>
            <a:lvl1pPr>
              <a:buFontTx/>
              <a:buNone/>
              <a:defRPr sz="2200">
                <a:solidFill>
                  <a:srgbClr val="0070C0"/>
                </a:solidFill>
                <a:latin typeface="Arial"/>
                <a:cs typeface="Arial"/>
              </a:defRPr>
            </a:lvl1pPr>
            <a:lvl2pPr marL="176174" indent="-176174">
              <a:buFont typeface="Arial"/>
              <a:buChar char="•"/>
              <a:defRPr sz="1800" baseline="0">
                <a:latin typeface="Arial"/>
                <a:cs typeface="Arial"/>
              </a:defRPr>
            </a:lvl2pPr>
            <a:lvl3pPr marL="361868" indent="-185696">
              <a:buFont typeface="Lucida Grande"/>
              <a:buChar char="-"/>
              <a:defRPr sz="1600">
                <a:latin typeface="Arial"/>
                <a:cs typeface="Arial"/>
              </a:defRPr>
            </a:lvl3pPr>
            <a:lvl4pPr marL="536455" indent="-174587">
              <a:buFont typeface="Arial"/>
              <a:buChar char="•"/>
              <a:defRPr sz="1400">
                <a:latin typeface="Arial"/>
                <a:cs typeface="Arial"/>
              </a:defRPr>
            </a:lvl4pPr>
            <a:lvl5pPr marL="712628" indent="-176174">
              <a:buFont typeface="Lucida Grande"/>
              <a:buChar char="-"/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1"/>
            <a:r>
              <a:rPr lang="en-US" dirty="0" smtClean="0"/>
              <a:t>Text (Second level)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8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228600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200">
                <a:latin typeface="Arial"/>
                <a:cs typeface="Arial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765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" y="0"/>
            <a:ext cx="91633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7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245" tIns="45625" rIns="91245" bIns="4562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64000"/>
          </a:xfrm>
          <a:prstGeom prst="rect">
            <a:avLst/>
          </a:prstGeom>
        </p:spPr>
        <p:txBody>
          <a:bodyPr vert="horz" lIns="91245" tIns="45625" rIns="91245" bIns="4562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32" tIns="45570" rIns="91132" bIns="4557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>
            <a:lvl1pPr>
              <a:defRPr b="1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9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5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3592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69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9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0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Orange N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6"/>
          <p:cNvSpPr>
            <a:spLocks noChangeArrowheads="1"/>
          </p:cNvSpPr>
          <p:nvPr userDrawn="1"/>
        </p:nvSpPr>
        <p:spPr bwMode="auto">
          <a:xfrm>
            <a:off x="0" y="1993900"/>
            <a:ext cx="9144000" cy="1955800"/>
          </a:xfrm>
          <a:prstGeom prst="rect">
            <a:avLst/>
          </a:prstGeom>
          <a:solidFill>
            <a:schemeClr val="accent4">
              <a:lumMod val="75000"/>
              <a:alpha val="54901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4902" y="2461392"/>
            <a:ext cx="8288338" cy="898525"/>
          </a:xfrm>
        </p:spPr>
        <p:txBody>
          <a:bodyPr/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509120"/>
            <a:ext cx="4536504" cy="11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6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0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9"/>
            <a:ext cx="8229600" cy="7315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43284"/>
            <a:ext cx="8229600" cy="4454773"/>
          </a:xfrm>
        </p:spPr>
        <p:txBody>
          <a:bodyPr/>
          <a:lstStyle>
            <a:lvl1pPr>
              <a:buFontTx/>
              <a:buNone/>
              <a:defRPr sz="2200">
                <a:solidFill>
                  <a:srgbClr val="0070C0"/>
                </a:solidFill>
                <a:latin typeface="Arial"/>
                <a:cs typeface="Arial"/>
              </a:defRPr>
            </a:lvl1pPr>
            <a:lvl2pPr marL="175999" indent="-175999">
              <a:buFont typeface="Arial"/>
              <a:buChar char="•"/>
              <a:defRPr sz="1800" baseline="0">
                <a:latin typeface="Arial"/>
                <a:cs typeface="Arial"/>
              </a:defRPr>
            </a:lvl2pPr>
            <a:lvl3pPr marL="361505" indent="-185507">
              <a:buFont typeface="Lucida Grande"/>
              <a:buChar char="-"/>
              <a:defRPr sz="1600">
                <a:latin typeface="Arial"/>
                <a:cs typeface="Arial"/>
              </a:defRPr>
            </a:lvl3pPr>
            <a:lvl4pPr marL="535913" indent="-174412">
              <a:buFont typeface="Arial"/>
              <a:buChar char="•"/>
              <a:defRPr sz="1400">
                <a:latin typeface="Arial"/>
                <a:cs typeface="Arial"/>
              </a:defRPr>
            </a:lvl4pPr>
            <a:lvl5pPr marL="711908" indent="-175999">
              <a:buFont typeface="Lucida Grande"/>
              <a:buChar char="-"/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1"/>
            <a:r>
              <a:rPr lang="en-US" dirty="0" smtClean="0"/>
              <a:t>Text (Second level)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3"/>
          <a:stretch/>
        </p:blipFill>
        <p:spPr>
          <a:xfrm>
            <a:off x="29" y="98506"/>
            <a:ext cx="9041745" cy="868026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1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4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42" tIns="45575" rIns="91142" bIns="4557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3E50805A-9295-134F-B976-A86BB73D768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143" y="6136510"/>
            <a:ext cx="1560286" cy="5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17954" y="1483513"/>
            <a:ext cx="4968875" cy="553022"/>
          </a:xfrm>
        </p:spPr>
        <p:txBody>
          <a:bodyPr>
            <a:normAutofit/>
          </a:bodyPr>
          <a:lstStyle>
            <a:lvl1pPr algn="l">
              <a:defRPr sz="35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717954" y="2158116"/>
            <a:ext cx="4968875" cy="494764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8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1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XP_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08" y="836712"/>
            <a:ext cx="6264783" cy="5269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28" y="35169"/>
            <a:ext cx="5836141" cy="49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4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8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8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4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4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245" tIns="45625" rIns="91245" bIns="4562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64000"/>
          </a:xfrm>
          <a:prstGeom prst="rect">
            <a:avLst/>
          </a:prstGeom>
        </p:spPr>
        <p:txBody>
          <a:bodyPr vert="horz" lIns="91245" tIns="45625" rIns="91245" bIns="4562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2913"/>
          <a:stretch/>
        </p:blipFill>
        <p:spPr>
          <a:xfrm>
            <a:off x="18" y="98524"/>
            <a:ext cx="9041745" cy="86802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829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3E50805A-9295-134F-B976-A86BB73D768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6136498"/>
            <a:ext cx="1560286" cy="5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17942" y="1483513"/>
            <a:ext cx="4968875" cy="553022"/>
          </a:xfrm>
        </p:spPr>
        <p:txBody>
          <a:bodyPr>
            <a:normAutofit/>
          </a:bodyPr>
          <a:lstStyle>
            <a:lvl1pPr algn="l">
              <a:defRPr sz="35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717942" y="2158116"/>
            <a:ext cx="4968875" cy="494764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Slide Number Placeholder 3"/>
          <p:cNvSpPr txBox="1">
            <a:spLocks noGrp="1"/>
          </p:cNvSpPr>
          <p:nvPr userDrawn="1"/>
        </p:nvSpPr>
        <p:spPr bwMode="auto">
          <a:xfrm>
            <a:off x="8457974" y="64591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endParaRPr lang="en-US" sz="1000" dirty="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1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8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2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4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" y="0"/>
            <a:ext cx="91633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7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9"/>
            <a:ext cx="8229600" cy="7315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43284"/>
            <a:ext cx="8229600" cy="4454773"/>
          </a:xfrm>
        </p:spPr>
        <p:txBody>
          <a:bodyPr/>
          <a:lstStyle>
            <a:lvl1pPr>
              <a:buFontTx/>
              <a:buNone/>
              <a:defRPr sz="2200">
                <a:solidFill>
                  <a:srgbClr val="0070C0"/>
                </a:solidFill>
                <a:latin typeface="Arial"/>
                <a:cs typeface="Arial"/>
              </a:defRPr>
            </a:lvl1pPr>
            <a:lvl2pPr marL="175999" indent="-175999">
              <a:buFont typeface="Arial"/>
              <a:buChar char="•"/>
              <a:defRPr sz="1800" baseline="0">
                <a:latin typeface="Arial"/>
                <a:cs typeface="Arial"/>
              </a:defRPr>
            </a:lvl2pPr>
            <a:lvl3pPr marL="361505" indent="-185507">
              <a:buFont typeface="Lucida Grande"/>
              <a:buChar char="-"/>
              <a:defRPr sz="1600">
                <a:latin typeface="Arial"/>
                <a:cs typeface="Arial"/>
              </a:defRPr>
            </a:lvl3pPr>
            <a:lvl4pPr marL="535913" indent="-174412">
              <a:buFont typeface="Arial"/>
              <a:buChar char="•"/>
              <a:defRPr sz="1400">
                <a:latin typeface="Arial"/>
                <a:cs typeface="Arial"/>
              </a:defRPr>
            </a:lvl4pPr>
            <a:lvl5pPr marL="711908" indent="-175999">
              <a:buFont typeface="Lucida Grande"/>
              <a:buChar char="-"/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1"/>
            <a:r>
              <a:rPr lang="en-US" dirty="0" smtClean="0"/>
              <a:t>Text (Second level)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8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3E50805A-9295-134F-B976-A86BB73D768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6136498"/>
            <a:ext cx="1560286" cy="5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17942" y="1483513"/>
            <a:ext cx="4968875" cy="553022"/>
          </a:xfrm>
        </p:spPr>
        <p:txBody>
          <a:bodyPr>
            <a:normAutofit/>
          </a:bodyPr>
          <a:lstStyle>
            <a:lvl1pPr algn="l">
              <a:defRPr sz="35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717942" y="2158116"/>
            <a:ext cx="4968875" cy="494764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Slide Number Placeholder 3"/>
          <p:cNvSpPr txBox="1">
            <a:spLocks noGrp="1"/>
          </p:cNvSpPr>
          <p:nvPr userDrawn="1"/>
        </p:nvSpPr>
        <p:spPr bwMode="auto">
          <a:xfrm>
            <a:off x="8457974" y="64591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endParaRPr lang="en-US" sz="1000" dirty="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975" y="1600200"/>
            <a:ext cx="4060598" cy="45255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6442" y="1600200"/>
            <a:ext cx="4060599" cy="45255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2913"/>
          <a:stretch/>
        </p:blipFill>
        <p:spPr>
          <a:xfrm>
            <a:off x="14" y="98506"/>
            <a:ext cx="9041745" cy="868026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3" y="147785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spcAft>
                <a:spcPts val="900"/>
              </a:spcAft>
              <a:defRPr sz="24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1775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`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0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Photostrip `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395536" y="6374184"/>
            <a:ext cx="2520000" cy="152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lIns="36000" tIns="0" rIns="0" bIns="0" anchor="ctr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900" noProof="1">
                <a:solidFill>
                  <a:srgbClr val="FFFFFF"/>
                </a:solidFill>
                <a:latin typeface="Arial"/>
              </a:rPr>
              <a:t>COMPANY </a:t>
            </a:r>
            <a:r>
              <a:rPr lang="nl-NL" sz="900" noProof="1" smtClean="0">
                <a:solidFill>
                  <a:srgbClr val="FFFFFF"/>
                </a:solidFill>
                <a:latin typeface="Arial"/>
              </a:rPr>
              <a:t>CONFIDENTIAL</a:t>
            </a:r>
            <a:endParaRPr lang="en-US" sz="900" noProof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506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rgbClr val="5E89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20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`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9630" y="2059132"/>
            <a:ext cx="3312368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2267743" y="2904757"/>
            <a:ext cx="1871887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>
            <p:extLst/>
          </p:nvPr>
        </p:nvGraphicFramePr>
        <p:xfrm>
          <a:off x="2843808" y="4725144"/>
          <a:ext cx="3600400" cy="62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700" b="1" kern="1200" spc="-30" baseline="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COVER PAGE SUBTITLE PLACEHOLDER</a:t>
                      </a:r>
                      <a:endParaRPr lang="en-GB" sz="1700" b="1" kern="1200" spc="-30" baseline="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9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395536" y="6374184"/>
            <a:ext cx="2520000" cy="152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lIns="36000" tIns="0" rIns="0" bIns="0" anchor="ctr" anchorCtr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900" noProof="1">
                <a:solidFill>
                  <a:srgbClr val="FFFFFF"/>
                </a:solidFill>
                <a:latin typeface="Arial"/>
              </a:rPr>
              <a:t>COMPANY </a:t>
            </a:r>
            <a:r>
              <a:rPr lang="nl-NL" sz="900" noProof="1" smtClean="0">
                <a:solidFill>
                  <a:srgbClr val="FFFFFF"/>
                </a:solidFill>
                <a:latin typeface="Arial"/>
              </a:rPr>
              <a:t>CONFIDENTIAL</a:t>
            </a:r>
            <a:endParaRPr lang="en-US" sz="900" noProof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1" name="Picture 10" descr="photostrip2.jpg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8400"/>
            <a:ext cx="9144000" cy="818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90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5AAA-222C-42F8-8D05-85FB56C25253}" type="datetime4">
              <a:rPr lang="en-US"/>
              <a:pPr/>
              <a:t>February 24, 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085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Europe BV\NXP\CREATIVE ASSETS\Image Library\China\China_AtWork_HR\China_AtWork_159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4199682" cy="68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316" y="274640"/>
            <a:ext cx="4545173" cy="898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7984" y="1554127"/>
            <a:ext cx="4518224" cy="427094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E76336-9994-4B3C-8A64-EC701BE89B60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96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027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316" y="274640"/>
            <a:ext cx="4545173" cy="898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7984" y="1554127"/>
            <a:ext cx="4518224" cy="427094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31CBE3-496E-48FE-AA0E-96DEC4DFF413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316" y="274640"/>
            <a:ext cx="4545173" cy="898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7984" y="1554127"/>
            <a:ext cx="4518224" cy="427094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42005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F8992B-64B9-4321-B236-52C36FE6C6E9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84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8"/>
            <a:ext cx="42103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316" y="274640"/>
            <a:ext cx="4545173" cy="898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7984" y="1554127"/>
            <a:ext cx="4518224" cy="427094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97AF31-1EF7-4C0C-BD87-C780EA6C2D2F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62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316" y="274640"/>
            <a:ext cx="4545173" cy="898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7984" y="1554127"/>
            <a:ext cx="4518224" cy="427094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984"/>
            <a:ext cx="4211960" cy="685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9AEE6-654F-481A-80F8-6D0816D4350D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72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316" y="274640"/>
            <a:ext cx="4545173" cy="898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7984" y="1554127"/>
            <a:ext cx="4518224" cy="427094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11638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8B8B17-9AB1-4B65-A5A2-5B5F8DBC00AE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72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J:\Europe BV\NXP\CREATIVE ASSETS\Image Library\Philippines\Philippines_AtWork_HR\Philippines_AtWork_497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3"/>
          <a:stretch/>
        </p:blipFill>
        <p:spPr bwMode="auto">
          <a:xfrm>
            <a:off x="4932362" y="0"/>
            <a:ext cx="4211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149" y="335600"/>
            <a:ext cx="4545173" cy="898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97" y="1554127"/>
            <a:ext cx="4518224" cy="427094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93C508F-269D-4978-8E03-834E73D18D66}" type="datetime4">
              <a:rPr lang="en-US" smtClean="0">
                <a:solidFill>
                  <a:srgbClr val="000000"/>
                </a:solidFill>
              </a:rPr>
              <a:pPr/>
              <a:t>February 24, 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0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364" y="7200"/>
            <a:ext cx="4210050" cy="68508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332197" y="1554127"/>
            <a:ext cx="4518224" cy="427094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6390" y="339726"/>
            <a:ext cx="4533642" cy="898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6B66C22-23D9-48F1-BEFE-E72FA3001831}" type="datetime4">
              <a:rPr lang="en-US" smtClean="0">
                <a:solidFill>
                  <a:srgbClr val="000000"/>
                </a:solidFill>
              </a:rPr>
              <a:pPr/>
              <a:t>February 24, 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3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2363" y="0"/>
            <a:ext cx="421163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332197" y="1554127"/>
            <a:ext cx="4518224" cy="427094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6390" y="339726"/>
            <a:ext cx="4533642" cy="898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7A3989-EA5D-4CCC-9722-BA1787CF247E}" type="datetime4">
              <a:rPr lang="en-US" smtClean="0">
                <a:solidFill>
                  <a:srgbClr val="000000"/>
                </a:solidFill>
              </a:rPr>
              <a:pPr/>
              <a:t>February 24, 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83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28954" y="0"/>
            <a:ext cx="4212000" cy="68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332197" y="1554127"/>
            <a:ext cx="4518224" cy="427094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" y="339726"/>
            <a:ext cx="4533642" cy="898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0EBDEA-1900-424F-828D-CB1C91CD9DAF}" type="datetime4">
              <a:rPr lang="en-US" smtClean="0">
                <a:solidFill>
                  <a:srgbClr val="000000"/>
                </a:solidFill>
              </a:rPr>
              <a:pPr/>
              <a:t>February 24, 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2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J:\Europe BV\NXP\CREATIVE ASSETS\Image Library\Philippines\Philippines_AtWork_HR\Philippines_AtWork_4969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2363" y="7200"/>
            <a:ext cx="4211637" cy="68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332197" y="1554127"/>
            <a:ext cx="4518224" cy="427094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" y="339726"/>
            <a:ext cx="4533642" cy="898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F41D1D-D285-422E-B66A-50F6517842FE}" type="datetime4">
              <a:rPr lang="en-US" smtClean="0">
                <a:solidFill>
                  <a:srgbClr val="000000"/>
                </a:solidFill>
              </a:rPr>
              <a:pPr/>
              <a:t>February 24, 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04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54E6-E52D-4D4F-B09B-6B107C080BA8}" type="datetime4">
              <a:rPr lang="en-US"/>
              <a:pPr/>
              <a:t>February 24, 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79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B1A91-7DDD-4EE5-9E95-3806A8286170}" type="datetime4">
              <a:rPr lang="en-US"/>
              <a:pPr/>
              <a:t>February 24,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33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23850" y="1411818"/>
            <a:ext cx="3887788" cy="4610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81832" y="1411818"/>
            <a:ext cx="3887788" cy="4610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090F7D8-98F2-44E1-9CC3-74062FD313A2}" type="datetime4">
              <a:rPr lang="en-US"/>
              <a:pPr/>
              <a:t>February 24, 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06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23850" y="2001520"/>
            <a:ext cx="3887788" cy="40203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81832" y="2001520"/>
            <a:ext cx="3887788" cy="40203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974212" y="1300058"/>
            <a:ext cx="3887788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23850" y="1300058"/>
            <a:ext cx="3887788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2E27320-AB65-40A9-989E-C65FBB1BCB33}" type="datetime4">
              <a:rPr lang="en-US"/>
              <a:pPr/>
              <a:t>February 24, 2016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01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23850" y="1484313"/>
            <a:ext cx="8569325" cy="43211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41D5CF-5829-4DE8-B35F-FB60E2D4038F}" type="datetime4">
              <a:rPr lang="en-US"/>
              <a:pPr/>
              <a:t>February 24, 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73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323850" y="1484313"/>
            <a:ext cx="8569325" cy="4321175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BAE133F-8117-44E4-8995-20726824CE8F}" type="datetime4">
              <a:rPr lang="en-US"/>
              <a:pPr/>
              <a:t>February 24, 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95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9630" y="2059132"/>
            <a:ext cx="3312368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323528" y="1052032"/>
            <a:ext cx="3816102" cy="87818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2267743" y="2904757"/>
            <a:ext cx="1871887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>
            <p:extLst/>
          </p:nvPr>
        </p:nvGraphicFramePr>
        <p:xfrm>
          <a:off x="2843808" y="4725144"/>
          <a:ext cx="3600400" cy="62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700" b="1" kern="1200" spc="-30" baseline="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COVER PAGE SUBTITLE PLACEHOLDER</a:t>
                      </a:r>
                      <a:endParaRPr lang="en-GB" sz="1700" b="1" kern="1200" spc="-30" baseline="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Footer Placeholder 1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08400"/>
            <a:ext cx="9135687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78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9144002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611560" y="3236979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195737" y="4773150"/>
            <a:ext cx="4968255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A9EA73-05B7-4614-9E52-13DDDD4B476D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3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280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11560" y="3236979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195737" y="4773150"/>
            <a:ext cx="4968255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85D57C-763D-444A-94B3-C646BFD3805E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6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567368" y="620688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3240" y="1844824"/>
            <a:ext cx="3968759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E0CE19-5F40-47CA-B796-BC1FA181E346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79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1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319274" y="764704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26533" y="2276872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D13C2-5707-4511-A91C-449F35B67048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3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utterstock_70010230.jpg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804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319274" y="764704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26533" y="2276872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4F21B4-0401-407F-BE90-25FA7A3D6642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93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6776"/>
            <a:ext cx="9161485" cy="687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319273" y="2996952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26532" y="4509120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879C45-E136-4501-A7E8-6426D2205F4E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26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28415320_edited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5292080" y="2459038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211638" y="3573016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2EFA79-352D-4472-89B8-72C53535864F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85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319273" y="2996952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26532" y="4509120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B116A6-5779-4042-A1B5-83788E71CCDD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90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ina_AtWork_2282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679635" y="1340768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86894" y="2852936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B7F216-5577-49A4-88C5-ECC8C4151666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81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J:\Europe BV\NXP\CREATIVE ASSETS\Image Library\Hamburg\Hamburg_AtWork_HR\Hamburg_AtWork_8824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9142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621343" y="1343886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8602" y="2856054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510D8B-B30C-427C-97CD-355171F45820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76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J:\Europe BV\NXP\CREATIVE ASSETS\Image Library\China\China_AtWork_HR\China_AtWork_3524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679635" y="1052736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86894" y="2564904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095666-014F-4920-839D-D8372926F08C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6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5004048" y="908720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011307" y="2420888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4808" y="5899327"/>
            <a:ext cx="5759192" cy="75612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3EAD09-6836-47AA-9B89-69B5E51B64CF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47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92385" y="2060848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9644" y="3573016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02399C-C889-485F-8894-697D07B0EB17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92385" y="2060848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9644" y="3573016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CE892F-4F65-41EB-B1B4-52B3DC506D7D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36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679635" y="1052736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86894" y="2564904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B78731-A2A5-4DD2-A3AC-530D44BD9152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20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679635" y="1052736"/>
            <a:ext cx="2816498" cy="89852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86894" y="2564904"/>
            <a:ext cx="3885106" cy="48005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D36151-1528-44A3-8E1B-354355E3C3B6}" type="datetime4">
              <a:rPr lang="en-US" smtClean="0">
                <a:solidFill>
                  <a:srgbClr val="FFFFFF"/>
                </a:solidFill>
              </a:rPr>
              <a:pPr/>
              <a:t>February 24, 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1907704" y="6387812"/>
            <a:ext cx="1512168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 smtClean="0">
                <a:solidFill>
                  <a:srgbClr val="FFFFFF"/>
                </a:solidFill>
              </a:rPr>
              <a:t>COMPANY INTERNAL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smtClean="0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31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3848" y="3342591"/>
            <a:ext cx="5940152" cy="4431983"/>
          </a:xfrm>
          <a:solidFill>
            <a:srgbClr val="F9B500">
              <a:alpha val="69804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72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-1" y="-2339841"/>
            <a:ext cx="5636990" cy="5685384"/>
          </a:xfrm>
          <a:solidFill>
            <a:srgbClr val="F9B500">
              <a:alpha val="69804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72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914400" latinLnBrk="0"/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55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2" y="2"/>
            <a:ext cx="9143999" cy="6857999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3848" y="3342591"/>
            <a:ext cx="5940152" cy="4431983"/>
          </a:xfrm>
          <a:solidFill>
            <a:srgbClr val="C9D200">
              <a:alpha val="69804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72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-1" y="-2339841"/>
            <a:ext cx="5636990" cy="5685384"/>
          </a:xfrm>
          <a:solidFill>
            <a:srgbClr val="C9D200">
              <a:alpha val="69804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72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914400" latinLnBrk="0"/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50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J:\Europe BV\NXP\CREATIVE ASSETS\Image Library\China\China_AtWork_HR\China_AtWork_2194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"/>
          <a:stretch/>
        </p:blipFill>
        <p:spPr bwMode="auto">
          <a:xfrm>
            <a:off x="-10800" y="1"/>
            <a:ext cx="9154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3848" y="3342591"/>
            <a:ext cx="5940152" cy="4431983"/>
          </a:xfrm>
          <a:solidFill>
            <a:srgbClr val="7BB1DB">
              <a:alpha val="69804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72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0" y="-2342332"/>
            <a:ext cx="5634038" cy="5685384"/>
          </a:xfrm>
          <a:solidFill>
            <a:srgbClr val="7BB1DB">
              <a:alpha val="69804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72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914400" latinLnBrk="0"/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17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amburg_AtWork_9830.jpg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413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3848" y="3342591"/>
            <a:ext cx="5940152" cy="4431983"/>
          </a:xfrm>
          <a:solidFill>
            <a:srgbClr val="F9B500">
              <a:alpha val="69804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72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2343126"/>
            <a:ext cx="5651500" cy="5685384"/>
          </a:xfrm>
          <a:solidFill>
            <a:srgbClr val="F9B500">
              <a:alpha val="69804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72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lvl="0" algn="r"/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04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rgbClr val="7BB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618" y="1887676"/>
            <a:ext cx="7271790" cy="3077765"/>
          </a:xfrm>
        </p:spPr>
        <p:txBody>
          <a:bodyPr anchor="ctr"/>
          <a:lstStyle>
            <a:lvl1pPr algn="ctr">
              <a:defRPr sz="6000" b="1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41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rgbClr val="D54E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618" y="1887676"/>
            <a:ext cx="7271790" cy="3077765"/>
          </a:xfrm>
        </p:spPr>
        <p:txBody>
          <a:bodyPr anchor="ctr"/>
          <a:lstStyle>
            <a:lvl1pPr algn="ctr">
              <a:defRPr sz="6000" b="1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9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rgbClr val="00A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618" y="1887676"/>
            <a:ext cx="7271790" cy="3077765"/>
          </a:xfrm>
        </p:spPr>
        <p:txBody>
          <a:bodyPr anchor="ctr"/>
          <a:lstStyle>
            <a:lvl1pPr algn="ctr">
              <a:defRPr sz="6000" b="1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1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8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solidFill>
          <a:srgbClr val="F9B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618" y="1887676"/>
            <a:ext cx="7271790" cy="3077765"/>
          </a:xfrm>
        </p:spPr>
        <p:txBody>
          <a:bodyPr anchor="ctr"/>
          <a:lstStyle>
            <a:lvl1pPr algn="ctr">
              <a:defRPr sz="6000" b="1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21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rgbClr val="5E89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618" y="1887676"/>
            <a:ext cx="7271790" cy="3077765"/>
          </a:xfrm>
        </p:spPr>
        <p:txBody>
          <a:bodyPr anchor="ctr"/>
          <a:lstStyle>
            <a:lvl1pPr algn="ctr">
              <a:defRPr sz="6000" b="1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7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solidFill>
          <a:srgbClr val="C9D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618" y="1887676"/>
            <a:ext cx="7271790" cy="3077765"/>
          </a:xfrm>
        </p:spPr>
        <p:txBody>
          <a:bodyPr anchor="ctr"/>
          <a:lstStyle>
            <a:lvl1pPr algn="ctr">
              <a:defRPr sz="6000" b="1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077860"/>
            <a:ext cx="1898649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22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XP_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08" y="836712"/>
            <a:ext cx="6264783" cy="5269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28" y="35169"/>
            <a:ext cx="5836141" cy="49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78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Orange N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6"/>
          <p:cNvSpPr>
            <a:spLocks noChangeArrowheads="1"/>
          </p:cNvSpPr>
          <p:nvPr userDrawn="1"/>
        </p:nvSpPr>
        <p:spPr bwMode="auto">
          <a:xfrm>
            <a:off x="0" y="1993900"/>
            <a:ext cx="9144000" cy="1955800"/>
          </a:xfrm>
          <a:prstGeom prst="rect">
            <a:avLst/>
          </a:prstGeom>
          <a:solidFill>
            <a:schemeClr val="accent4">
              <a:lumMod val="75000"/>
              <a:alpha val="54901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4902" y="2461392"/>
            <a:ext cx="8288338" cy="898525"/>
          </a:xfrm>
        </p:spPr>
        <p:txBody>
          <a:bodyPr/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509120"/>
            <a:ext cx="4536504" cy="11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63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 N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 bwMode="auto">
          <a:xfrm>
            <a:off x="0" y="1995488"/>
            <a:ext cx="9144000" cy="1955800"/>
          </a:xfrm>
          <a:prstGeom prst="rect">
            <a:avLst/>
          </a:prstGeom>
          <a:solidFill>
            <a:schemeClr val="accent2">
              <a:lumMod val="75000"/>
              <a:alpha val="7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nl-NL" sz="1800"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4902" y="2461392"/>
            <a:ext cx="8288338" cy="898525"/>
          </a:xfrm>
        </p:spPr>
        <p:txBody>
          <a:bodyPr/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919" y="4509120"/>
            <a:ext cx="4504304" cy="11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05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NTAG I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97953-EFD0-4CB5-B425-E189BD69A8A2}" type="datetime6">
              <a:rPr lang="en-US"/>
              <a:pPr/>
              <a:t>February 16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>
                <a:solidFill>
                  <a:srgbClr val="000000">
                    <a:tint val="75000"/>
                  </a:srgbClr>
                </a:solidFill>
              </a:rPr>
              <a:t>BU S&amp;C CAS - U. Kokol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A757-5253-4A7F-9822-1DE3FEC3434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2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2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4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" y="0"/>
            <a:ext cx="91633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7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975" y="1600200"/>
            <a:ext cx="4060598" cy="45255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6442" y="1600200"/>
            <a:ext cx="4060599" cy="45255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40" indent="0">
              <a:buNone/>
              <a:defRPr sz="1800"/>
            </a:lvl2pPr>
            <a:lvl3pPr marL="913478" indent="0">
              <a:buNone/>
              <a:defRPr sz="1600"/>
            </a:lvl3pPr>
            <a:lvl4pPr marL="1370214" indent="0">
              <a:buNone/>
              <a:defRPr sz="1400"/>
            </a:lvl4pPr>
            <a:lvl5pPr marL="1826953" indent="0">
              <a:buNone/>
              <a:defRPr sz="1400"/>
            </a:lvl5pPr>
            <a:lvl6pPr marL="2283693" indent="0">
              <a:buNone/>
              <a:defRPr sz="1400"/>
            </a:lvl6pPr>
            <a:lvl7pPr marL="2740430" indent="0">
              <a:buNone/>
              <a:defRPr sz="1400"/>
            </a:lvl7pPr>
            <a:lvl8pPr marL="3197169" indent="0">
              <a:buNone/>
              <a:defRPr sz="1400"/>
            </a:lvl8pPr>
            <a:lvl9pPr marL="3653907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36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8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11" tIns="45560" rIns="91111" bIns="4556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 defTabSz="911944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 defTabSz="911944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6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2913"/>
          <a:stretch/>
        </p:blipFill>
        <p:spPr>
          <a:xfrm>
            <a:off x="30" y="98506"/>
            <a:ext cx="9041745" cy="868026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34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11" tIns="45560" rIns="91111" bIns="4556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 defTabSz="911944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 defTabSz="911944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64"/>
            <a:ext cx="8229600" cy="7315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43284"/>
            <a:ext cx="8229600" cy="4454773"/>
          </a:xfrm>
        </p:spPr>
        <p:txBody>
          <a:bodyPr/>
          <a:lstStyle>
            <a:lvl1pPr>
              <a:buFontTx/>
              <a:buNone/>
              <a:defRPr sz="2200">
                <a:solidFill>
                  <a:srgbClr val="0070C0"/>
                </a:solidFill>
                <a:latin typeface="Arial"/>
                <a:cs typeface="Arial"/>
              </a:defRPr>
            </a:lvl1pPr>
            <a:lvl2pPr marL="175707" indent="-175707">
              <a:buFont typeface="Arial"/>
              <a:buChar char="•"/>
              <a:defRPr sz="1800" baseline="0">
                <a:latin typeface="Arial"/>
                <a:cs typeface="Arial"/>
              </a:defRPr>
            </a:lvl2pPr>
            <a:lvl3pPr marL="360899" indent="-185193">
              <a:buFont typeface="Lucida Grande"/>
              <a:buChar char="-"/>
              <a:defRPr sz="1600">
                <a:latin typeface="Arial"/>
                <a:cs typeface="Arial"/>
              </a:defRPr>
            </a:lvl3pPr>
            <a:lvl4pPr marL="535013" indent="-174121">
              <a:buFont typeface="Arial"/>
              <a:buChar char="•"/>
              <a:defRPr sz="1400">
                <a:latin typeface="Arial"/>
                <a:cs typeface="Arial"/>
              </a:defRPr>
            </a:lvl4pPr>
            <a:lvl5pPr marL="710709" indent="-175707">
              <a:buFont typeface="Lucida Grande"/>
              <a:buChar char="-"/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1"/>
            <a:r>
              <a:rPr lang="en-US" dirty="0" smtClean="0"/>
              <a:t>Text (Second level)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8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11" tIns="45560" rIns="91111" bIns="4556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 defTabSz="911944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 defTabSz="911944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11" tIns="45560" rIns="91111" bIns="4556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 defTabSz="911944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 defTabSz="911944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2913"/>
          <a:stretch/>
        </p:blipFill>
        <p:spPr>
          <a:xfrm>
            <a:off x="31" y="98506"/>
            <a:ext cx="9041745" cy="868026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829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7359" y="1311275"/>
            <a:ext cx="4067175" cy="4275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6926" y="1311275"/>
            <a:ext cx="4068763" cy="4275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6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" y="0"/>
            <a:ext cx="91633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7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42" tIns="45575" rIns="91142" bIns="4557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3E50805A-9295-134F-B976-A86BB73D768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143" y="6136510"/>
            <a:ext cx="1560286" cy="5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17954" y="1483513"/>
            <a:ext cx="4968875" cy="553022"/>
          </a:xfrm>
        </p:spPr>
        <p:txBody>
          <a:bodyPr>
            <a:normAutofit/>
          </a:bodyPr>
          <a:lstStyle>
            <a:lvl1pPr algn="l">
              <a:defRPr sz="35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717954" y="2158116"/>
            <a:ext cx="4968875" cy="494764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8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1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8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2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8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40" indent="0">
              <a:buNone/>
              <a:defRPr sz="2000" b="1"/>
            </a:lvl2pPr>
            <a:lvl3pPr marL="913478" indent="0">
              <a:buNone/>
              <a:defRPr sz="1800" b="1"/>
            </a:lvl3pPr>
            <a:lvl4pPr marL="1370214" indent="0">
              <a:buNone/>
              <a:defRPr sz="1600" b="1"/>
            </a:lvl4pPr>
            <a:lvl5pPr marL="1826953" indent="0">
              <a:buNone/>
              <a:defRPr sz="1600" b="1"/>
            </a:lvl5pPr>
            <a:lvl6pPr marL="2283693" indent="0">
              <a:buNone/>
              <a:defRPr sz="1600" b="1"/>
            </a:lvl6pPr>
            <a:lvl7pPr marL="2740430" indent="0">
              <a:buNone/>
              <a:defRPr sz="1600" b="1"/>
            </a:lvl7pPr>
            <a:lvl8pPr marL="3197169" indent="0">
              <a:buNone/>
              <a:defRPr sz="1600" b="1"/>
            </a:lvl8pPr>
            <a:lvl9pPr marL="365390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40" indent="0">
              <a:buNone/>
              <a:defRPr sz="2000" b="1"/>
            </a:lvl2pPr>
            <a:lvl3pPr marL="913478" indent="0">
              <a:buNone/>
              <a:defRPr sz="1800" b="1"/>
            </a:lvl3pPr>
            <a:lvl4pPr marL="1370214" indent="0">
              <a:buNone/>
              <a:defRPr sz="1600" b="1"/>
            </a:lvl4pPr>
            <a:lvl5pPr marL="1826953" indent="0">
              <a:buNone/>
              <a:defRPr sz="1600" b="1"/>
            </a:lvl5pPr>
            <a:lvl6pPr marL="2283693" indent="0">
              <a:buNone/>
              <a:defRPr sz="1600" b="1"/>
            </a:lvl6pPr>
            <a:lvl7pPr marL="2740430" indent="0">
              <a:buNone/>
              <a:defRPr sz="1600" b="1"/>
            </a:lvl7pPr>
            <a:lvl8pPr marL="3197169" indent="0">
              <a:buNone/>
              <a:defRPr sz="1600" b="1"/>
            </a:lvl8pPr>
            <a:lvl9pPr marL="365390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228600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200">
                <a:latin typeface="Arial"/>
                <a:cs typeface="Arial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765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4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" y="0"/>
            <a:ext cx="91633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7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4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245" tIns="45625" rIns="91245" bIns="4562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64000"/>
          </a:xfrm>
          <a:prstGeom prst="rect">
            <a:avLst/>
          </a:prstGeom>
        </p:spPr>
        <p:txBody>
          <a:bodyPr vert="horz" lIns="91245" tIns="45625" rIns="91245" bIns="4562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2913"/>
          <a:stretch/>
        </p:blipFill>
        <p:spPr>
          <a:xfrm>
            <a:off x="18" y="98524"/>
            <a:ext cx="9041745" cy="86802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829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2"/>
            <a:ext cx="7772400" cy="1470025"/>
          </a:xfrm>
        </p:spPr>
        <p:txBody>
          <a:bodyPr/>
          <a:lstStyle>
            <a:lvl1pPr>
              <a:defRPr b="1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3592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69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9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0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spcAft>
                <a:spcPts val="1200"/>
              </a:spcAft>
              <a:defRPr sz="32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096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8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6" tIns="45645" rIns="91286" bIns="4564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6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6" tIns="45645" rIns="91286" bIns="4564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7"/>
            <a:ext cx="8229600" cy="7315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443284"/>
            <a:ext cx="8229600" cy="4454773"/>
          </a:xfrm>
        </p:spPr>
        <p:txBody>
          <a:bodyPr/>
          <a:lstStyle>
            <a:lvl1pPr>
              <a:buFontTx/>
              <a:buNone/>
              <a:defRPr sz="2200">
                <a:solidFill>
                  <a:srgbClr val="0070C0"/>
                </a:solidFill>
                <a:latin typeface="Arial"/>
                <a:cs typeface="Arial"/>
              </a:defRPr>
            </a:lvl1pPr>
            <a:lvl2pPr marL="176038" indent="-176038">
              <a:buFont typeface="Arial"/>
              <a:buChar char="•"/>
              <a:defRPr sz="1800" baseline="0">
                <a:latin typeface="Arial"/>
                <a:cs typeface="Arial"/>
              </a:defRPr>
            </a:lvl2pPr>
            <a:lvl3pPr marL="361585" indent="-185549">
              <a:buFont typeface="Lucida Grande"/>
              <a:buChar char="-"/>
              <a:defRPr sz="1600">
                <a:latin typeface="Arial"/>
                <a:cs typeface="Arial"/>
              </a:defRPr>
            </a:lvl3pPr>
            <a:lvl4pPr marL="536033" indent="-174452">
              <a:buFont typeface="Arial"/>
              <a:buChar char="•"/>
              <a:defRPr sz="1400">
                <a:latin typeface="Arial"/>
                <a:cs typeface="Arial"/>
              </a:defRPr>
            </a:lvl4pPr>
            <a:lvl5pPr marL="712068" indent="-176038">
              <a:buFont typeface="Lucida Grande"/>
              <a:buChar char="-"/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1"/>
            <a:r>
              <a:rPr lang="en-US" dirty="0" smtClean="0"/>
              <a:t>Text (Second level)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8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6" tIns="45645" rIns="91286" bIns="4564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52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6" tIns="45645" rIns="91286" bIns="4564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2913"/>
          <a:stretch/>
        </p:blipFill>
        <p:spPr>
          <a:xfrm>
            <a:off x="14" y="98506"/>
            <a:ext cx="9041745" cy="868026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829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" y="0"/>
            <a:ext cx="91633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6" tIns="45645" rIns="91286" bIns="4564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42" tIns="45575" rIns="91142" bIns="4557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3E50805A-9295-134F-B976-A86BB73D768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143" y="6136510"/>
            <a:ext cx="1560286" cy="5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17954" y="1483513"/>
            <a:ext cx="4968875" cy="553022"/>
          </a:xfrm>
        </p:spPr>
        <p:txBody>
          <a:bodyPr>
            <a:normAutofit/>
          </a:bodyPr>
          <a:lstStyle>
            <a:lvl1pPr algn="l">
              <a:defRPr sz="35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717954" y="2158116"/>
            <a:ext cx="4968875" cy="494764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8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1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9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9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40" indent="0">
              <a:buNone/>
              <a:defRPr sz="1200"/>
            </a:lvl2pPr>
            <a:lvl3pPr marL="913478" indent="0">
              <a:buNone/>
              <a:defRPr sz="1000"/>
            </a:lvl3pPr>
            <a:lvl4pPr marL="1370214" indent="0">
              <a:buNone/>
              <a:defRPr sz="900"/>
            </a:lvl4pPr>
            <a:lvl5pPr marL="1826953" indent="0">
              <a:buNone/>
              <a:defRPr sz="900"/>
            </a:lvl5pPr>
            <a:lvl6pPr marL="2283693" indent="0">
              <a:buNone/>
              <a:defRPr sz="900"/>
            </a:lvl6pPr>
            <a:lvl7pPr marL="2740430" indent="0">
              <a:buNone/>
              <a:defRPr sz="900"/>
            </a:lvl7pPr>
            <a:lvl8pPr marL="3197169" indent="0">
              <a:buNone/>
              <a:defRPr sz="900"/>
            </a:lvl8pPr>
            <a:lvl9pPr marL="365390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87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8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8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4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4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245" tIns="45625" rIns="91245" bIns="4562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64000"/>
          </a:xfrm>
          <a:prstGeom prst="rect">
            <a:avLst/>
          </a:prstGeom>
        </p:spPr>
        <p:txBody>
          <a:bodyPr vert="horz" lIns="91245" tIns="45625" rIns="91245" bIns="4562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2913"/>
          <a:stretch/>
        </p:blipFill>
        <p:spPr>
          <a:xfrm>
            <a:off x="18" y="98524"/>
            <a:ext cx="9041745" cy="86802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829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92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7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87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40" indent="0">
              <a:buNone/>
              <a:defRPr sz="2800"/>
            </a:lvl2pPr>
            <a:lvl3pPr marL="913478" indent="0">
              <a:buNone/>
              <a:defRPr sz="2400"/>
            </a:lvl3pPr>
            <a:lvl4pPr marL="1370214" indent="0">
              <a:buNone/>
              <a:defRPr sz="2000"/>
            </a:lvl4pPr>
            <a:lvl5pPr marL="1826953" indent="0">
              <a:buNone/>
              <a:defRPr sz="2000"/>
            </a:lvl5pPr>
            <a:lvl6pPr marL="2283693" indent="0">
              <a:buNone/>
              <a:defRPr sz="2000"/>
            </a:lvl6pPr>
            <a:lvl7pPr marL="2740430" indent="0">
              <a:buNone/>
              <a:defRPr sz="2000"/>
            </a:lvl7pPr>
            <a:lvl8pPr marL="3197169" indent="0">
              <a:buNone/>
              <a:defRPr sz="2000"/>
            </a:lvl8pPr>
            <a:lvl9pPr marL="3653907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40" indent="0">
              <a:buNone/>
              <a:defRPr sz="1200"/>
            </a:lvl2pPr>
            <a:lvl3pPr marL="913478" indent="0">
              <a:buNone/>
              <a:defRPr sz="1000"/>
            </a:lvl3pPr>
            <a:lvl4pPr marL="1370214" indent="0">
              <a:buNone/>
              <a:defRPr sz="900"/>
            </a:lvl4pPr>
            <a:lvl5pPr marL="1826953" indent="0">
              <a:buNone/>
              <a:defRPr sz="900"/>
            </a:lvl5pPr>
            <a:lvl6pPr marL="2283693" indent="0">
              <a:buNone/>
              <a:defRPr sz="900"/>
            </a:lvl6pPr>
            <a:lvl7pPr marL="2740430" indent="0">
              <a:buNone/>
              <a:defRPr sz="900"/>
            </a:lvl7pPr>
            <a:lvl8pPr marL="3197169" indent="0">
              <a:buNone/>
              <a:defRPr sz="900"/>
            </a:lvl8pPr>
            <a:lvl9pPr marL="365390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88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982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153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27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89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989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47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3E50805A-9295-134F-B976-A86BB73D768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6136498"/>
            <a:ext cx="1560286" cy="5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17942" y="1483513"/>
            <a:ext cx="4968875" cy="553022"/>
          </a:xfrm>
        </p:spPr>
        <p:txBody>
          <a:bodyPr>
            <a:normAutofit/>
          </a:bodyPr>
          <a:lstStyle>
            <a:lvl1pPr algn="l">
              <a:defRPr sz="35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717942" y="2158116"/>
            <a:ext cx="4968875" cy="494764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Slide Number Placeholder 3"/>
          <p:cNvSpPr txBox="1">
            <a:spLocks noGrp="1"/>
          </p:cNvSpPr>
          <p:nvPr userDrawn="1"/>
        </p:nvSpPr>
        <p:spPr bwMode="auto">
          <a:xfrm>
            <a:off x="8457974" y="64591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endParaRPr lang="en-US" sz="1000" dirty="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image" Target="../media/image10.jpeg"/><Relationship Id="rId2" Type="http://schemas.openxmlformats.org/officeDocument/2006/relationships/slideLayout" Target="../slideLayouts/slideLayout112.xml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image" Target="../media/image10.jpeg"/><Relationship Id="rId5" Type="http://schemas.openxmlformats.org/officeDocument/2006/relationships/slideLayout" Target="../slideLayouts/slideLayout128.xml"/><Relationship Id="rId10" Type="http://schemas.openxmlformats.org/officeDocument/2006/relationships/image" Target="../media/image9.jpeg"/><Relationship Id="rId4" Type="http://schemas.openxmlformats.org/officeDocument/2006/relationships/slideLayout" Target="../slideLayouts/slideLayout127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image" Target="../media/image10.jpeg"/><Relationship Id="rId2" Type="http://schemas.openxmlformats.org/officeDocument/2006/relationships/slideLayout" Target="../slideLayouts/slideLayout133.xml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image" Target="../media/image9.jpeg"/><Relationship Id="rId5" Type="http://schemas.openxmlformats.org/officeDocument/2006/relationships/slideLayout" Target="../slideLayouts/slideLayout149.xml"/><Relationship Id="rId10" Type="http://schemas.openxmlformats.org/officeDocument/2006/relationships/theme" Target="../theme/theme13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image" Target="../media/image10.jpeg"/><Relationship Id="rId2" Type="http://schemas.openxmlformats.org/officeDocument/2006/relationships/slideLayout" Target="../slideLayouts/slideLayout155.xml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9.xml"/><Relationship Id="rId18" Type="http://schemas.openxmlformats.org/officeDocument/2006/relationships/image" Target="../media/image9.jpe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168.xml"/><Relationship Id="rId16" Type="http://schemas.openxmlformats.org/officeDocument/2006/relationships/theme" Target="../theme/theme1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76.xml"/><Relationship Id="rId19" Type="http://schemas.openxmlformats.org/officeDocument/2006/relationships/image" Target="../media/image10.jpeg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5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9.xml"/><Relationship Id="rId18" Type="http://schemas.openxmlformats.org/officeDocument/2006/relationships/slideLayout" Target="../slideLayouts/slideLayout204.xml"/><Relationship Id="rId26" Type="http://schemas.openxmlformats.org/officeDocument/2006/relationships/slideLayout" Target="../slideLayouts/slideLayout212.xml"/><Relationship Id="rId39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189.xml"/><Relationship Id="rId21" Type="http://schemas.openxmlformats.org/officeDocument/2006/relationships/slideLayout" Target="../slideLayouts/slideLayout207.xml"/><Relationship Id="rId34" Type="http://schemas.openxmlformats.org/officeDocument/2006/relationships/slideLayout" Target="../slideLayouts/slideLayout220.xml"/><Relationship Id="rId42" Type="http://schemas.openxmlformats.org/officeDocument/2006/relationships/slideLayout" Target="../slideLayouts/slideLayout228.xml"/><Relationship Id="rId47" Type="http://schemas.openxmlformats.org/officeDocument/2006/relationships/slideLayout" Target="../slideLayouts/slideLayout233.xml"/><Relationship Id="rId50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8.xml"/><Relationship Id="rId17" Type="http://schemas.openxmlformats.org/officeDocument/2006/relationships/slideLayout" Target="../slideLayouts/slideLayout203.xml"/><Relationship Id="rId25" Type="http://schemas.openxmlformats.org/officeDocument/2006/relationships/slideLayout" Target="../slideLayouts/slideLayout211.xml"/><Relationship Id="rId33" Type="http://schemas.openxmlformats.org/officeDocument/2006/relationships/slideLayout" Target="../slideLayouts/slideLayout219.xml"/><Relationship Id="rId38" Type="http://schemas.openxmlformats.org/officeDocument/2006/relationships/slideLayout" Target="../slideLayouts/slideLayout224.xml"/><Relationship Id="rId46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202.xml"/><Relationship Id="rId20" Type="http://schemas.openxmlformats.org/officeDocument/2006/relationships/slideLayout" Target="../slideLayouts/slideLayout206.xml"/><Relationship Id="rId29" Type="http://schemas.openxmlformats.org/officeDocument/2006/relationships/slideLayout" Target="../slideLayouts/slideLayout215.xml"/><Relationship Id="rId41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24" Type="http://schemas.openxmlformats.org/officeDocument/2006/relationships/slideLayout" Target="../slideLayouts/slideLayout210.xml"/><Relationship Id="rId32" Type="http://schemas.openxmlformats.org/officeDocument/2006/relationships/slideLayout" Target="../slideLayouts/slideLayout218.xml"/><Relationship Id="rId37" Type="http://schemas.openxmlformats.org/officeDocument/2006/relationships/slideLayout" Target="../slideLayouts/slideLayout223.xml"/><Relationship Id="rId40" Type="http://schemas.openxmlformats.org/officeDocument/2006/relationships/slideLayout" Target="../slideLayouts/slideLayout226.xml"/><Relationship Id="rId45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201.xml"/><Relationship Id="rId23" Type="http://schemas.openxmlformats.org/officeDocument/2006/relationships/slideLayout" Target="../slideLayouts/slideLayout209.xml"/><Relationship Id="rId28" Type="http://schemas.openxmlformats.org/officeDocument/2006/relationships/slideLayout" Target="../slideLayouts/slideLayout214.xml"/><Relationship Id="rId36" Type="http://schemas.openxmlformats.org/officeDocument/2006/relationships/slideLayout" Target="../slideLayouts/slideLayout222.xml"/><Relationship Id="rId4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196.xml"/><Relationship Id="rId19" Type="http://schemas.openxmlformats.org/officeDocument/2006/relationships/slideLayout" Target="../slideLayouts/slideLayout205.xml"/><Relationship Id="rId31" Type="http://schemas.openxmlformats.org/officeDocument/2006/relationships/slideLayout" Target="../slideLayouts/slideLayout217.xml"/><Relationship Id="rId44" Type="http://schemas.openxmlformats.org/officeDocument/2006/relationships/slideLayout" Target="../slideLayouts/slideLayout230.xml"/><Relationship Id="rId52" Type="http://schemas.openxmlformats.org/officeDocument/2006/relationships/image" Target="../media/image16.png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200.xml"/><Relationship Id="rId22" Type="http://schemas.openxmlformats.org/officeDocument/2006/relationships/slideLayout" Target="../slideLayouts/slideLayout208.xml"/><Relationship Id="rId27" Type="http://schemas.openxmlformats.org/officeDocument/2006/relationships/slideLayout" Target="../slideLayouts/slideLayout213.xml"/><Relationship Id="rId30" Type="http://schemas.openxmlformats.org/officeDocument/2006/relationships/slideLayout" Target="../slideLayouts/slideLayout216.xml"/><Relationship Id="rId35" Type="http://schemas.openxmlformats.org/officeDocument/2006/relationships/slideLayout" Target="../slideLayouts/slideLayout221.xml"/><Relationship Id="rId43" Type="http://schemas.openxmlformats.org/officeDocument/2006/relationships/slideLayout" Target="../slideLayouts/slideLayout229.xml"/><Relationship Id="rId48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194.xml"/><Relationship Id="rId51" Type="http://schemas.openxmlformats.org/officeDocument/2006/relationships/theme" Target="../theme/theme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0.jpe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9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4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image" Target="../media/image10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10.jpeg"/><Relationship Id="rId4" Type="http://schemas.openxmlformats.org/officeDocument/2006/relationships/slideLayout" Target="../slideLayouts/slideLayout60.xml"/><Relationship Id="rId9" Type="http://schemas.openxmlformats.org/officeDocument/2006/relationships/image" Target="../media/image9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10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image" Target="../media/image10.jpeg"/><Relationship Id="rId2" Type="http://schemas.openxmlformats.org/officeDocument/2006/relationships/slideLayout" Target="../slideLayouts/slideLayout75.xml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image" Target="../media/image10.jpeg"/><Relationship Id="rId2" Type="http://schemas.openxmlformats.org/officeDocument/2006/relationships/slideLayout" Target="../slideLayouts/slideLayout99.xml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7350" y="274647"/>
            <a:ext cx="8288338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7350" y="1311275"/>
            <a:ext cx="8288338" cy="427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3079" name="Picture 7" descr="Lin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2034"/>
            <a:ext cx="9144000" cy="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slide_NX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4" r="79437" b="13460"/>
          <a:stretch>
            <a:fillRect/>
          </a:stretch>
        </p:blipFill>
        <p:spPr bwMode="auto">
          <a:xfrm>
            <a:off x="171450" y="6243647"/>
            <a:ext cx="14160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2" r:id="rId12"/>
    <p:sldLayoutId id="2147483753" r:id="rId13"/>
    <p:sldLayoutId id="2147483853" r:id="rId14"/>
    <p:sldLayoutId id="2147484052" r:id="rId15"/>
    <p:sldLayoutId id="214748405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</a:defRPr>
      </a:lvl5pPr>
      <a:lvl6pPr marL="45674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</a:defRPr>
      </a:lvl6pPr>
      <a:lvl7pPr marL="913478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</a:defRPr>
      </a:lvl7pPr>
      <a:lvl8pPr marL="1370214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</a:defRPr>
      </a:lvl8pPr>
      <a:lvl9pPr marL="1826953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</a:defRPr>
      </a:lvl9pPr>
    </p:titleStyle>
    <p:bodyStyle>
      <a:lvl1pPr marL="253743" indent="-253743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rgbClr val="FAB400"/>
        </a:buClr>
        <a:buSzPct val="75000"/>
        <a:buFont typeface="Arial" charset="0"/>
        <a:buBlip>
          <a:blip r:embed="rId20"/>
        </a:buBlip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10481" indent="-253743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00"/>
          </a:solidFill>
          <a:latin typeface="+mn-lt"/>
        </a:defRPr>
      </a:lvl2pPr>
      <a:lvl3pPr marL="1167221" indent="-253743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3pPr>
      <a:lvl4pPr marL="1623954" indent="-253743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rgbClr val="000000"/>
          </a:solidFill>
          <a:latin typeface="+mn-lt"/>
        </a:defRPr>
      </a:lvl4pPr>
      <a:lvl5pPr marL="2080695" indent="-253743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400">
          <a:solidFill>
            <a:srgbClr val="000000"/>
          </a:solidFill>
          <a:latin typeface="+mn-lt"/>
        </a:defRPr>
      </a:lvl5pPr>
      <a:lvl6pPr marL="2537435" indent="-253743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400">
          <a:solidFill>
            <a:srgbClr val="000000"/>
          </a:solidFill>
          <a:latin typeface="+mn-lt"/>
        </a:defRPr>
      </a:lvl6pPr>
      <a:lvl7pPr marL="2994172" indent="-253743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400">
          <a:solidFill>
            <a:srgbClr val="000000"/>
          </a:solidFill>
          <a:latin typeface="+mn-lt"/>
        </a:defRPr>
      </a:lvl7pPr>
      <a:lvl8pPr marL="3450911" indent="-253743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400">
          <a:solidFill>
            <a:srgbClr val="000000"/>
          </a:solidFill>
          <a:latin typeface="+mn-lt"/>
        </a:defRPr>
      </a:lvl8pPr>
      <a:lvl9pPr marL="3907649" indent="-253743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3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40" algn="l" defTabSz="913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78" algn="l" defTabSz="913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214" algn="l" defTabSz="913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953" algn="l" defTabSz="913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693" algn="l" defTabSz="913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430" algn="l" defTabSz="913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169" algn="l" defTabSz="913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907" algn="l" defTabSz="913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6686" y="275035"/>
            <a:ext cx="8290151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6686" y="941801"/>
            <a:ext cx="8290151" cy="49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7" descr="Lin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2672"/>
            <a:ext cx="9144000" cy="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6" descr="NXP_logo_RGB_ppt.jp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66" y="6230541"/>
            <a:ext cx="122804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3" r:id="rId12"/>
    <p:sldLayoutId id="214748391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5pPr>
      <a:lvl6pPr marL="332742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6pPr>
      <a:lvl7pPr marL="665491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7pPr>
      <a:lvl8pPr marL="998239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8pPr>
      <a:lvl9pPr marL="1330986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9pPr>
    </p:titleStyle>
    <p:bodyStyle>
      <a:lvl1pPr marL="184857" indent="-184857" algn="l" rtl="0" eaLnBrk="0" fontAlgn="base" hangingPunct="0">
        <a:lnSpc>
          <a:spcPct val="105000"/>
        </a:lnSpc>
        <a:spcBef>
          <a:spcPct val="45000"/>
        </a:spcBef>
        <a:spcAft>
          <a:spcPct val="0"/>
        </a:spcAft>
        <a:buClr>
          <a:srgbClr val="FAB400"/>
        </a:buClr>
        <a:buSzPct val="75000"/>
        <a:buFont typeface="Arial" charset="0"/>
        <a:buBlip>
          <a:blip r:embed="rId18"/>
        </a:buBlip>
        <a:defRPr sz="15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1pPr>
      <a:lvl2pPr marL="517606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2pPr>
      <a:lvl3pPr marL="850352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3pPr>
      <a:lvl4pPr marL="1183097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4pPr>
      <a:lvl5pPr marL="1515845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5pPr>
      <a:lvl6pPr marL="1848591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6pPr>
      <a:lvl7pPr marL="2181339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7pPr>
      <a:lvl8pPr marL="2514080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8pPr>
      <a:lvl9pPr marL="2846827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2742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65491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98239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30986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63733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96478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29224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61971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132" tIns="45570" rIns="91132" bIns="4557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311072"/>
          </a:xfrm>
          <a:prstGeom prst="rect">
            <a:avLst/>
          </a:prstGeom>
        </p:spPr>
        <p:txBody>
          <a:bodyPr vert="horz" lIns="91132" tIns="45570" rIns="91132" bIns="4557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061613"/>
            <a:ext cx="9144000" cy="661081"/>
            <a:chOff x="0" y="5761541"/>
            <a:chExt cx="12801600" cy="925513"/>
          </a:xfrm>
        </p:grpSpPr>
        <p:pic>
          <p:nvPicPr>
            <p:cNvPr id="7" name="Picture 7" descr="Line"/>
            <p:cNvPicPr>
              <a:picLocks noChangeAspect="1" noChangeArrowheads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761541"/>
              <a:ext cx="128016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 descr="NXP_logo_RGB_ppt.jpg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150" y="6052054"/>
              <a:ext cx="1719263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32" tIns="45570" rIns="91132" bIns="4557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40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5666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1754" indent="-341754" algn="l" defTabSz="455666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0453" indent="-284790" algn="l" defTabSz="455666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39159" indent="-227836" algn="l" defTabSz="455666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594822" indent="-227836" algn="l" defTabSz="455666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0480" indent="-227836" algn="l" defTabSz="455666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06143" indent="-227836" algn="l" defTabSz="4556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1806" indent="-227836" algn="l" defTabSz="4556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7467" indent="-227836" algn="l" defTabSz="4556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3130" indent="-227836" algn="l" defTabSz="4556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331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90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652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316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982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648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305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6698" y="275035"/>
            <a:ext cx="8290151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6698" y="941813"/>
            <a:ext cx="8290151" cy="49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7" descr="Lin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012684"/>
            <a:ext cx="9144000" cy="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6" descr="NXP_logo_RGB_ppt.jpg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78" y="6230541"/>
            <a:ext cx="122804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42" tIns="45575" rIns="91142" bIns="4557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6" r:id="rId12"/>
    <p:sldLayoutId id="214748393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5pPr>
      <a:lvl6pPr marL="332290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6pPr>
      <a:lvl7pPr marL="664594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7pPr>
      <a:lvl8pPr marL="996895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8pPr>
      <a:lvl9pPr marL="1329193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9pPr>
    </p:titleStyle>
    <p:bodyStyle>
      <a:lvl1pPr marL="184605" indent="-184605" algn="l" rtl="0" eaLnBrk="0" fontAlgn="base" hangingPunct="0">
        <a:lnSpc>
          <a:spcPct val="105000"/>
        </a:lnSpc>
        <a:spcBef>
          <a:spcPct val="45000"/>
        </a:spcBef>
        <a:spcAft>
          <a:spcPct val="0"/>
        </a:spcAft>
        <a:buClr>
          <a:srgbClr val="FAB400"/>
        </a:buClr>
        <a:buSzPct val="75000"/>
        <a:buFont typeface="Arial" charset="0"/>
        <a:buBlip>
          <a:blip r:embed="rId18"/>
        </a:buBlip>
        <a:defRPr sz="15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1pPr>
      <a:lvl2pPr marL="516910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2pPr>
      <a:lvl3pPr marL="849207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3pPr>
      <a:lvl4pPr marL="1181507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4pPr>
      <a:lvl5pPr marL="1513805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5pPr>
      <a:lvl6pPr marL="1846105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6pPr>
      <a:lvl7pPr marL="2178399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7pPr>
      <a:lvl8pPr marL="2510696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8pPr>
      <a:lvl9pPr marL="2842996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229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64594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96895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29193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61493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9379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26091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58385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132" tIns="45570" rIns="91132" bIns="4557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311072"/>
          </a:xfrm>
          <a:prstGeom prst="rect">
            <a:avLst/>
          </a:prstGeom>
        </p:spPr>
        <p:txBody>
          <a:bodyPr vert="horz" lIns="91132" tIns="45570" rIns="91132" bIns="4557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061613"/>
            <a:ext cx="9144000" cy="661081"/>
            <a:chOff x="0" y="5761541"/>
            <a:chExt cx="12801600" cy="925513"/>
          </a:xfrm>
        </p:grpSpPr>
        <p:pic>
          <p:nvPicPr>
            <p:cNvPr id="7" name="Picture 7" descr="Line"/>
            <p:cNvPicPr>
              <a:picLocks noChangeAspect="1" noChangeArrowheads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761541"/>
              <a:ext cx="128016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 descr="NXP_logo_RGB_ppt.jpg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150" y="6052054"/>
              <a:ext cx="1719263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32" tIns="45570" rIns="91132" bIns="4557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5666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1754" indent="-341754" algn="l" defTabSz="455666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0453" indent="-284790" algn="l" defTabSz="455666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39159" indent="-227836" algn="l" defTabSz="455666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594822" indent="-227836" algn="l" defTabSz="455666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0480" indent="-227836" algn="l" defTabSz="455666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06143" indent="-227836" algn="l" defTabSz="4556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1806" indent="-227836" algn="l" defTabSz="4556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7467" indent="-227836" algn="l" defTabSz="4556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3130" indent="-227836" algn="l" defTabSz="4556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66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331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90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652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316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982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648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305" algn="l" defTabSz="455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6698" y="275035"/>
            <a:ext cx="8290151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6698" y="941813"/>
            <a:ext cx="8290151" cy="49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7" descr="Lin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012684"/>
            <a:ext cx="9144000" cy="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6" descr="NXP_logo_RGB_ppt.jpg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78" y="6230541"/>
            <a:ext cx="122804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42" tIns="45575" rIns="91142" bIns="4557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5pPr>
      <a:lvl6pPr marL="332290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6pPr>
      <a:lvl7pPr marL="664594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7pPr>
      <a:lvl8pPr marL="996895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8pPr>
      <a:lvl9pPr marL="1329193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9pPr>
    </p:titleStyle>
    <p:bodyStyle>
      <a:lvl1pPr marL="184605" indent="-184605" algn="l" rtl="0" eaLnBrk="0" fontAlgn="base" hangingPunct="0">
        <a:lnSpc>
          <a:spcPct val="105000"/>
        </a:lnSpc>
        <a:spcBef>
          <a:spcPct val="45000"/>
        </a:spcBef>
        <a:spcAft>
          <a:spcPct val="0"/>
        </a:spcAft>
        <a:buClr>
          <a:srgbClr val="FAB400"/>
        </a:buClr>
        <a:buSzPct val="75000"/>
        <a:buFont typeface="Arial" charset="0"/>
        <a:buBlip>
          <a:blip r:embed="rId18"/>
        </a:buBlip>
        <a:defRPr sz="15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1pPr>
      <a:lvl2pPr marL="516910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2pPr>
      <a:lvl3pPr marL="849207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3pPr>
      <a:lvl4pPr marL="1181507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4pPr>
      <a:lvl5pPr marL="1513805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5pPr>
      <a:lvl6pPr marL="1846105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6pPr>
      <a:lvl7pPr marL="2178399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7pPr>
      <a:lvl8pPr marL="2510696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8pPr>
      <a:lvl9pPr marL="2842996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229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64594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96895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29193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61493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9379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26091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58385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7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6686" y="275035"/>
            <a:ext cx="8290151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6686" y="941801"/>
            <a:ext cx="8290151" cy="49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7" descr="Lin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2672"/>
            <a:ext cx="9144000" cy="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6" descr="NXP_logo_RGB_ppt.jp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66" y="6230541"/>
            <a:ext cx="122804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4000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5pPr>
      <a:lvl6pPr marL="332742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6pPr>
      <a:lvl7pPr marL="665491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7pPr>
      <a:lvl8pPr marL="998239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8pPr>
      <a:lvl9pPr marL="1330986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9pPr>
    </p:titleStyle>
    <p:bodyStyle>
      <a:lvl1pPr marL="184857" indent="-184857" algn="l" rtl="0" eaLnBrk="0" fontAlgn="base" hangingPunct="0">
        <a:lnSpc>
          <a:spcPct val="105000"/>
        </a:lnSpc>
        <a:spcBef>
          <a:spcPct val="45000"/>
        </a:spcBef>
        <a:spcAft>
          <a:spcPct val="0"/>
        </a:spcAft>
        <a:buClr>
          <a:srgbClr val="FAB400"/>
        </a:buClr>
        <a:buSzPct val="75000"/>
        <a:buFont typeface="Arial" charset="0"/>
        <a:buBlip>
          <a:blip r:embed="rId20"/>
        </a:buBlip>
        <a:defRPr sz="15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1pPr>
      <a:lvl2pPr marL="517606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2pPr>
      <a:lvl3pPr marL="850352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3pPr>
      <a:lvl4pPr marL="1183097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4pPr>
      <a:lvl5pPr marL="1515845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5pPr>
      <a:lvl6pPr marL="1848591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6pPr>
      <a:lvl7pPr marL="2181339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7pPr>
      <a:lvl8pPr marL="2514080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8pPr>
      <a:lvl9pPr marL="2846827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2742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65491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98239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30986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63733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96478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29224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61971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6391" y="339728"/>
            <a:ext cx="854329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170" y="1455917"/>
            <a:ext cx="8517890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675376" indent="-28575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065001" indent="-28575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+mn-lt"/>
        </a:defRPr>
      </a:lvl3pPr>
      <a:lvl4pPr marL="1340327" indent="-17145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+mn-lt"/>
        </a:defRPr>
      </a:lvl4pPr>
      <a:lvl5pPr marL="1729953" indent="-17145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+mn-lt"/>
        </a:defRPr>
      </a:lvl5pPr>
      <a:lvl6pPr marL="2164588" indent="-21645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</a:defRPr>
      </a:lvl6pPr>
      <a:lvl7pPr marL="2554214" indent="-21645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</a:defRPr>
      </a:lvl7pPr>
      <a:lvl8pPr marL="2943840" indent="-21645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</a:defRPr>
      </a:lvl8pPr>
      <a:lvl9pPr marL="3333466" indent="-21645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6390" y="339726"/>
            <a:ext cx="854329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170" y="1455915"/>
            <a:ext cx="8517890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62186" y="6374144"/>
            <a:ext cx="309314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1AADA5A-16D3-48CF-BD69-C24CEE5A3803}" type="slidenum">
              <a:rPr lang="en-GB" smtClean="0">
                <a:solidFill>
                  <a:srgbClr val="000000"/>
                </a:solidFill>
                <a:latin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GB" dirty="0" smtClean="0">
                <a:solidFill>
                  <a:srgbClr val="000000"/>
                </a:solidFill>
                <a:latin typeface="Arial"/>
              </a:rPr>
              <a:t>.</a:t>
            </a:r>
            <a:endParaRPr lang="en-GB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576423" y="6375111"/>
            <a:ext cx="126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900" smtClean="0">
                <a:solidFill>
                  <a:srgbClr val="000000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07C2348-F436-408F-9111-17B51D74837B}" type="datetime4">
              <a:rPr lang="en-US">
                <a:latin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February 24, 2016</a:t>
            </a:fld>
            <a:endParaRPr lang="en-US" dirty="0">
              <a:latin typeface="Arial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907704" y="6375111"/>
            <a:ext cx="1512168" cy="15120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noProof="1" smtClean="0">
                <a:solidFill>
                  <a:srgbClr val="000000"/>
                </a:solidFill>
                <a:latin typeface="Arial"/>
              </a:rPr>
              <a:t>COMPANY INTERNAL</a:t>
            </a:r>
            <a:endParaRPr lang="en-GB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748" y="5905162"/>
            <a:ext cx="2196665" cy="7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930"/>
          <a:stretch/>
        </p:blipFill>
        <p:spPr>
          <a:xfrm>
            <a:off x="4932040" y="5905162"/>
            <a:ext cx="2871936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  <p:sldLayoutId id="2147484019" r:id="rId18"/>
    <p:sldLayoutId id="2147484020" r:id="rId19"/>
    <p:sldLayoutId id="2147484021" r:id="rId20"/>
    <p:sldLayoutId id="2147484022" r:id="rId21"/>
    <p:sldLayoutId id="2147484023" r:id="rId22"/>
    <p:sldLayoutId id="2147484024" r:id="rId23"/>
    <p:sldLayoutId id="2147484025" r:id="rId24"/>
    <p:sldLayoutId id="2147484026" r:id="rId25"/>
    <p:sldLayoutId id="2147484027" r:id="rId26"/>
    <p:sldLayoutId id="2147484028" r:id="rId27"/>
    <p:sldLayoutId id="2147484029" r:id="rId28"/>
    <p:sldLayoutId id="2147484030" r:id="rId29"/>
    <p:sldLayoutId id="2147484031" r:id="rId30"/>
    <p:sldLayoutId id="2147484032" r:id="rId31"/>
    <p:sldLayoutId id="2147484033" r:id="rId32"/>
    <p:sldLayoutId id="2147484034" r:id="rId33"/>
    <p:sldLayoutId id="2147484035" r:id="rId34"/>
    <p:sldLayoutId id="2147484036" r:id="rId35"/>
    <p:sldLayoutId id="2147484037" r:id="rId36"/>
    <p:sldLayoutId id="2147484038" r:id="rId37"/>
    <p:sldLayoutId id="2147484039" r:id="rId38"/>
    <p:sldLayoutId id="2147484040" r:id="rId39"/>
    <p:sldLayoutId id="2147484041" r:id="rId40"/>
    <p:sldLayoutId id="2147484042" r:id="rId41"/>
    <p:sldLayoutId id="2147484043" r:id="rId42"/>
    <p:sldLayoutId id="2147484044" r:id="rId43"/>
    <p:sldLayoutId id="2147484045" r:id="rId44"/>
    <p:sldLayoutId id="2147484046" r:id="rId45"/>
    <p:sldLayoutId id="2147484047" r:id="rId46"/>
    <p:sldLayoutId id="2147484048" r:id="rId47"/>
    <p:sldLayoutId id="2147484049" r:id="rId48"/>
    <p:sldLayoutId id="2147484050" r:id="rId49"/>
    <p:sldLayoutId id="2147484051" r:id="rId50"/>
  </p:sldLayoutIdLst>
  <p:transition/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00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675376" indent="-28575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065001" indent="-28575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+mn-lt"/>
        </a:defRPr>
      </a:lvl3pPr>
      <a:lvl4pPr marL="1340327" indent="-17145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+mn-lt"/>
        </a:defRPr>
      </a:lvl4pPr>
      <a:lvl5pPr marL="1729953" indent="-17145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+mn-lt"/>
        </a:defRPr>
      </a:lvl5pPr>
      <a:lvl6pPr marL="2164588" indent="-21645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</a:defRPr>
      </a:lvl6pPr>
      <a:lvl7pPr marL="2554214" indent="-21645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</a:defRPr>
      </a:lvl7pPr>
      <a:lvl8pPr marL="2943840" indent="-21645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</a:defRPr>
      </a:lvl8pPr>
      <a:lvl9pPr marL="3333466" indent="-21645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6686" y="275035"/>
            <a:ext cx="8290151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6686" y="941801"/>
            <a:ext cx="8290151" cy="49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7" descr="Lin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2672"/>
            <a:ext cx="9144000" cy="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6" descr="NXP_logo_RGB_ppt.jp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66" y="6230541"/>
            <a:ext cx="122804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8" r:id="rId12"/>
    <p:sldLayoutId id="214748376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5pPr>
      <a:lvl6pPr marL="332742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6pPr>
      <a:lvl7pPr marL="665491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7pPr>
      <a:lvl8pPr marL="998239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8pPr>
      <a:lvl9pPr marL="1330986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9pPr>
    </p:titleStyle>
    <p:bodyStyle>
      <a:lvl1pPr marL="184857" indent="-184857" algn="l" rtl="0" eaLnBrk="0" fontAlgn="base" hangingPunct="0">
        <a:lnSpc>
          <a:spcPct val="105000"/>
        </a:lnSpc>
        <a:spcBef>
          <a:spcPct val="45000"/>
        </a:spcBef>
        <a:spcAft>
          <a:spcPct val="0"/>
        </a:spcAft>
        <a:buClr>
          <a:srgbClr val="FAB400"/>
        </a:buClr>
        <a:buSzPct val="75000"/>
        <a:buFont typeface="Arial" charset="0"/>
        <a:buBlip>
          <a:blip r:embed="rId18"/>
        </a:buBlip>
        <a:defRPr sz="15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1pPr>
      <a:lvl2pPr marL="517606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2pPr>
      <a:lvl3pPr marL="850352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3pPr>
      <a:lvl4pPr marL="1183097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4pPr>
      <a:lvl5pPr marL="1515845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5pPr>
      <a:lvl6pPr marL="1848591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6pPr>
      <a:lvl7pPr marL="2181339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7pPr>
      <a:lvl8pPr marL="2514080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8pPr>
      <a:lvl9pPr marL="2846827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2742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65491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98239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30986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63733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96478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29224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61971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6700" y="275035"/>
            <a:ext cx="8290151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6700" y="941815"/>
            <a:ext cx="8290151" cy="49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7" descr="Lin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2686"/>
            <a:ext cx="9144000" cy="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6" descr="NXP_logo_RGB_ppt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0" y="6230541"/>
            <a:ext cx="122804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21" tIns="45565" rIns="91121" bIns="4556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 defTabSz="911944">
              <a:defRPr/>
            </a:pPr>
            <a:fld id="{162E5967-DB05-1941-A044-CD6F3545677E}" type="slidenum">
              <a:rPr lang="en-US" sz="1000" smtClean="0">
                <a:solidFill>
                  <a:srgbClr val="7F7F7F"/>
                </a:solidFill>
              </a:rPr>
              <a:pPr algn="r" defTabSz="911944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+mj-lt"/>
          <a:ea typeface="ＭＳ Ｐゴシック" charset="0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ＭＳ Ｐゴシック" charset="0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ＭＳ Ｐゴシック" charset="0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ＭＳ Ｐゴシック" charset="0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ＭＳ Ｐゴシック" charset="0"/>
          <a:cs typeface="MS PGothic" charset="0"/>
        </a:defRPr>
      </a:lvl5pPr>
      <a:lvl6pPr marL="332216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6pPr>
      <a:lvl7pPr marL="664444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7pPr>
      <a:lvl8pPr marL="996671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8pPr>
      <a:lvl9pPr marL="1328895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9pPr>
    </p:titleStyle>
    <p:bodyStyle>
      <a:lvl1pPr marL="184563" indent="-184563" algn="l" rtl="0" eaLnBrk="0" fontAlgn="base" hangingPunct="0">
        <a:lnSpc>
          <a:spcPct val="105000"/>
        </a:lnSpc>
        <a:spcBef>
          <a:spcPct val="45000"/>
        </a:spcBef>
        <a:spcAft>
          <a:spcPct val="0"/>
        </a:spcAft>
        <a:buClr>
          <a:srgbClr val="FAB400"/>
        </a:buClr>
        <a:buSzPct val="75000"/>
        <a:buFont typeface="Arial" charset="0"/>
        <a:buBlip>
          <a:blip r:embed="rId16"/>
        </a:buBlip>
        <a:defRPr sz="1500">
          <a:solidFill>
            <a:srgbClr val="000000"/>
          </a:solidFill>
          <a:latin typeface="+mn-lt"/>
          <a:ea typeface="ＭＳ Ｐゴシック" charset="0"/>
          <a:cs typeface="MS PGothic" charset="0"/>
        </a:defRPr>
      </a:lvl1pPr>
      <a:lvl2pPr marL="516794" indent="-184563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2pPr>
      <a:lvl3pPr marL="849016" indent="-184563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3pPr>
      <a:lvl4pPr marL="1181243" indent="-184563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4pPr>
      <a:lvl5pPr marL="1513465" indent="-184563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5pPr>
      <a:lvl6pPr marL="1845690" indent="-184563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6pPr>
      <a:lvl7pPr marL="2177909" indent="-184563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7pPr>
      <a:lvl8pPr marL="2510132" indent="-184563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8pPr>
      <a:lvl9pPr marL="2842358" indent="-184563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644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2216" algn="l" defTabSz="6644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64444" algn="l" defTabSz="6644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96671" algn="l" defTabSz="6644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28895" algn="l" defTabSz="6644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61120" algn="l" defTabSz="6644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93342" algn="l" defTabSz="6644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25569" algn="l" defTabSz="6644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57788" algn="l" defTabSz="6644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8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6698" y="275035"/>
            <a:ext cx="8290151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6698" y="941813"/>
            <a:ext cx="8290151" cy="49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7" descr="Line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012684"/>
            <a:ext cx="9144000" cy="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6" descr="NXP_logo_RGB_ppt.jpg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78" y="6230541"/>
            <a:ext cx="122804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42" tIns="45575" rIns="91142" bIns="4557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5pPr>
      <a:lvl6pPr marL="332290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6pPr>
      <a:lvl7pPr marL="664594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7pPr>
      <a:lvl8pPr marL="996895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8pPr>
      <a:lvl9pPr marL="1329193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9pPr>
    </p:titleStyle>
    <p:bodyStyle>
      <a:lvl1pPr marL="184605" indent="-184605" algn="l" rtl="0" eaLnBrk="0" fontAlgn="base" hangingPunct="0">
        <a:lnSpc>
          <a:spcPct val="105000"/>
        </a:lnSpc>
        <a:spcBef>
          <a:spcPct val="45000"/>
        </a:spcBef>
        <a:spcAft>
          <a:spcPct val="0"/>
        </a:spcAft>
        <a:buClr>
          <a:srgbClr val="FAB400"/>
        </a:buClr>
        <a:buSzPct val="75000"/>
        <a:buFont typeface="Arial" charset="0"/>
        <a:buBlip>
          <a:blip r:embed="rId21"/>
        </a:buBlip>
        <a:defRPr sz="15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1pPr>
      <a:lvl2pPr marL="516910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2pPr>
      <a:lvl3pPr marL="849207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3pPr>
      <a:lvl4pPr marL="1181507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4pPr>
      <a:lvl5pPr marL="1513805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5pPr>
      <a:lvl6pPr marL="1846105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6pPr>
      <a:lvl7pPr marL="2178399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7pPr>
      <a:lvl8pPr marL="2510696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8pPr>
      <a:lvl9pPr marL="2842996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229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64594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96895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29193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61493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9379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26091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58385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266" tIns="45635" rIns="91266" bIns="4563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311072"/>
          </a:xfrm>
          <a:prstGeom prst="rect">
            <a:avLst/>
          </a:prstGeom>
        </p:spPr>
        <p:txBody>
          <a:bodyPr vert="horz" lIns="91266" tIns="45635" rIns="91266" bIns="4563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061600"/>
            <a:ext cx="9144000" cy="661081"/>
            <a:chOff x="0" y="5761541"/>
            <a:chExt cx="12801600" cy="925513"/>
          </a:xfrm>
        </p:grpSpPr>
        <p:pic>
          <p:nvPicPr>
            <p:cNvPr id="7" name="Picture 7" descr="Line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761541"/>
              <a:ext cx="128016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 descr="NXP_logo_RGB_ppt.jpg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150" y="6052054"/>
              <a:ext cx="1719263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8" r:id="rId4"/>
    <p:sldLayoutId id="2147483840" r:id="rId5"/>
    <p:sldLayoutId id="2147483942" r:id="rId6"/>
    <p:sldLayoutId id="214748399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6331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250" indent="-342250" algn="l" defTabSz="456331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1533" indent="-285206" algn="l" defTabSz="456331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0823" indent="-228167" algn="l" defTabSz="456331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597149" indent="-228167" algn="l" defTabSz="456331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3475" indent="-228167" algn="l" defTabSz="456331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09804" indent="-228167" algn="l" defTabSz="45633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6134" indent="-228167" algn="l" defTabSz="45633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459" indent="-228167" algn="l" defTabSz="45633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8789" indent="-228167" algn="l" defTabSz="45633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331" algn="l" defTabSz="456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60" algn="l" defTabSz="456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84" algn="l" defTabSz="456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313" algn="l" defTabSz="456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644" algn="l" defTabSz="456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974" algn="l" defTabSz="456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302" algn="l" defTabSz="456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627" algn="l" defTabSz="456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6683" y="275035"/>
            <a:ext cx="8290151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6683" y="941798"/>
            <a:ext cx="8290151" cy="49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7" descr="Lin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2669"/>
            <a:ext cx="9144000" cy="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6" descr="NXP_logo_RGB_ppt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63" y="6230541"/>
            <a:ext cx="122804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6" tIns="45650" rIns="91296" bIns="4565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162E5967-DB05-1941-A044-CD6F3545677E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+mj-lt"/>
          <a:ea typeface="ＭＳ Ｐゴシック" charset="0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ＭＳ Ｐゴシック" charset="0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ＭＳ Ｐゴシック" charset="0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ＭＳ Ｐゴシック" charset="0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ＭＳ Ｐゴシック" charset="0"/>
          <a:cs typeface="MS PGothic" charset="0"/>
        </a:defRPr>
      </a:lvl5pPr>
      <a:lvl6pPr marL="332855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6pPr>
      <a:lvl7pPr marL="665715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7pPr>
      <a:lvl8pPr marL="998575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8pPr>
      <a:lvl9pPr marL="1331434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9pPr>
    </p:titleStyle>
    <p:bodyStyle>
      <a:lvl1pPr marL="184920" indent="-184920" algn="l" rtl="0" eaLnBrk="0" fontAlgn="base" hangingPunct="0">
        <a:lnSpc>
          <a:spcPct val="105000"/>
        </a:lnSpc>
        <a:spcBef>
          <a:spcPct val="45000"/>
        </a:spcBef>
        <a:spcAft>
          <a:spcPct val="0"/>
        </a:spcAft>
        <a:buClr>
          <a:srgbClr val="FAB400"/>
        </a:buClr>
        <a:buSzPct val="75000"/>
        <a:buFont typeface="Arial" charset="0"/>
        <a:buBlip>
          <a:blip r:embed="rId15"/>
        </a:buBlip>
        <a:defRPr sz="1500">
          <a:solidFill>
            <a:srgbClr val="000000"/>
          </a:solidFill>
          <a:latin typeface="+mn-lt"/>
          <a:ea typeface="ＭＳ Ｐゴシック" charset="0"/>
          <a:cs typeface="MS PGothic" charset="0"/>
        </a:defRPr>
      </a:lvl1pPr>
      <a:lvl2pPr marL="517780" indent="-184920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2pPr>
      <a:lvl3pPr marL="850639" indent="-184920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3pPr>
      <a:lvl4pPr marL="1183496" indent="-184920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4pPr>
      <a:lvl5pPr marL="1516356" indent="-184920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5pPr>
      <a:lvl6pPr marL="1849213" indent="-184920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6pPr>
      <a:lvl7pPr marL="2182074" indent="-184920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7pPr>
      <a:lvl8pPr marL="2514928" indent="-184920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8pPr>
      <a:lvl9pPr marL="2847787" indent="-184920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657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2855" algn="l" defTabSz="6657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65715" algn="l" defTabSz="6657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98575" algn="l" defTabSz="6657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31434" algn="l" defTabSz="6657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64293" algn="l" defTabSz="6657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97151" algn="l" defTabSz="6657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30007" algn="l" defTabSz="6657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62868" algn="l" defTabSz="6657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6698" y="275035"/>
            <a:ext cx="8290151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6698" y="941813"/>
            <a:ext cx="8290151" cy="49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7" descr="Lin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012684"/>
            <a:ext cx="9144000" cy="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6" descr="NXP_logo_RGB_ppt.jpg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78" y="6230541"/>
            <a:ext cx="122804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42" tIns="45575" rIns="91142" bIns="4557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4" r:id="rId8"/>
    <p:sldLayoutId id="2147483865" r:id="rId9"/>
    <p:sldLayoutId id="2147483867" r:id="rId10"/>
    <p:sldLayoutId id="2147483869" r:id="rId11"/>
    <p:sldLayoutId id="2147483870" r:id="rId12"/>
    <p:sldLayoutId id="214748387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5pPr>
      <a:lvl6pPr marL="332290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6pPr>
      <a:lvl7pPr marL="664594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7pPr>
      <a:lvl8pPr marL="996895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8pPr>
      <a:lvl9pPr marL="1329193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9pPr>
    </p:titleStyle>
    <p:bodyStyle>
      <a:lvl1pPr marL="184605" indent="-184605" algn="l" rtl="0" eaLnBrk="0" fontAlgn="base" hangingPunct="0">
        <a:lnSpc>
          <a:spcPct val="105000"/>
        </a:lnSpc>
        <a:spcBef>
          <a:spcPct val="45000"/>
        </a:spcBef>
        <a:spcAft>
          <a:spcPct val="0"/>
        </a:spcAft>
        <a:buClr>
          <a:srgbClr val="FAB400"/>
        </a:buClr>
        <a:buSzPct val="75000"/>
        <a:buFont typeface="Arial" charset="0"/>
        <a:buBlip>
          <a:blip r:embed="rId18"/>
        </a:buBlip>
        <a:defRPr sz="15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1pPr>
      <a:lvl2pPr marL="516910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2pPr>
      <a:lvl3pPr marL="849207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3pPr>
      <a:lvl4pPr marL="1181507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4pPr>
      <a:lvl5pPr marL="1513805" indent="-184605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5pPr>
      <a:lvl6pPr marL="1846105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6pPr>
      <a:lvl7pPr marL="2178399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7pPr>
      <a:lvl8pPr marL="2510696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8pPr>
      <a:lvl9pPr marL="2842996" indent="-184605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229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64594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96895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29193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61493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93790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26091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58385" algn="l" defTabSz="664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6FA7CE6F-6017-6043-9CD0-70EB3DF5A5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2/24/2016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A89596D5-8C0E-764A-B0E2-573A26E884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144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/>
          <a:srcRect l="2913"/>
          <a:stretch/>
        </p:blipFill>
        <p:spPr>
          <a:xfrm>
            <a:off x="13" y="98506"/>
            <a:ext cx="9041745" cy="868026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6686" y="275035"/>
            <a:ext cx="8290151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6686" y="941801"/>
            <a:ext cx="8290151" cy="49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1" name="Picture 7" descr="Lin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2672"/>
            <a:ext cx="9144000" cy="4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6" descr="NXP_logo_RGB_ppt.jp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66" y="6230541"/>
            <a:ext cx="122804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 txBox="1">
            <a:spLocks noGrp="1"/>
          </p:cNvSpPr>
          <p:nvPr userDrawn="1"/>
        </p:nvSpPr>
        <p:spPr bwMode="auto">
          <a:xfrm>
            <a:off x="8349117" y="6344842"/>
            <a:ext cx="437696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6" tIns="45635" rIns="91266" bIns="45635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>
              <a:defRPr/>
            </a:pPr>
            <a:fld id="{04CD880B-8D1B-DD47-AB16-CDF6E6FD02F0}" type="slidenum">
              <a:rPr lang="en-US" sz="1000" smtClean="0">
                <a:solidFill>
                  <a:srgbClr val="7F7F7F"/>
                </a:solidFill>
              </a:rPr>
              <a:pPr algn="r">
                <a:defRPr/>
              </a:pPr>
              <a:t>‹#›</a:t>
            </a:fld>
            <a:endParaRPr lang="en-US" sz="1000" smtClean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5" r:id="rId10"/>
    <p:sldLayoutId id="2147483897" r:id="rId11"/>
    <p:sldLayoutId id="2147483898" r:id="rId12"/>
    <p:sldLayoutId id="214748389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00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5pPr>
      <a:lvl6pPr marL="332742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6pPr>
      <a:lvl7pPr marL="665491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7pPr>
      <a:lvl8pPr marL="998239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8pPr>
      <a:lvl9pPr marL="1330986" algn="l" rtl="0" fontAlgn="base">
        <a:spcBef>
          <a:spcPct val="0"/>
        </a:spcBef>
        <a:spcAft>
          <a:spcPct val="0"/>
        </a:spcAft>
        <a:defRPr sz="2200" b="1">
          <a:solidFill>
            <a:srgbClr val="000000"/>
          </a:solidFill>
          <a:latin typeface="Arial" charset="0"/>
        </a:defRPr>
      </a:lvl9pPr>
    </p:titleStyle>
    <p:bodyStyle>
      <a:lvl1pPr marL="184857" indent="-184857" algn="l" rtl="0" eaLnBrk="0" fontAlgn="base" hangingPunct="0">
        <a:lnSpc>
          <a:spcPct val="105000"/>
        </a:lnSpc>
        <a:spcBef>
          <a:spcPct val="45000"/>
        </a:spcBef>
        <a:spcAft>
          <a:spcPct val="0"/>
        </a:spcAft>
        <a:buClr>
          <a:srgbClr val="FAB400"/>
        </a:buClr>
        <a:buSzPct val="75000"/>
        <a:buFont typeface="Arial" charset="0"/>
        <a:buBlip>
          <a:blip r:embed="rId18"/>
        </a:buBlip>
        <a:defRPr sz="15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1pPr>
      <a:lvl2pPr marL="517606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2pPr>
      <a:lvl3pPr marL="850352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2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3pPr>
      <a:lvl4pPr marL="1183097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4pPr>
      <a:lvl5pPr marL="1515845" indent="-184857" algn="l" rtl="0" eaLnBrk="0" fontAlgn="base" hangingPunct="0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5pPr>
      <a:lvl6pPr marL="1848591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6pPr>
      <a:lvl7pPr marL="2181339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7pPr>
      <a:lvl8pPr marL="2514080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8pPr>
      <a:lvl9pPr marL="2846827" indent="-184857" algn="l" rtl="0" fontAlgn="base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2742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65491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98239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30986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63733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96478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29224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61971" algn="l" defTabSz="6654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72.png"/><Relationship Id="rId5" Type="http://schemas.microsoft.com/office/2007/relationships/hdphoto" Target="../media/hdphoto4.wdp"/><Relationship Id="rId4" Type="http://schemas.openxmlformats.org/officeDocument/2006/relationships/image" Target="../media/image71.png"/><Relationship Id="rId9" Type="http://schemas.openxmlformats.org/officeDocument/2006/relationships/image" Target="../media/image7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0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3TBQizSdw6o&amp;feature=youtu.be#t=360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youtube.com/watch?v=ywayaiABj7c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91.png"/><Relationship Id="rId5" Type="http://schemas.microsoft.com/office/2007/relationships/hdphoto" Target="../media/hdphoto5.wdp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microsoft.com/office/2007/relationships/hdphoto" Target="../media/hdphoto6.wdp"/><Relationship Id="rId12" Type="http://schemas.microsoft.com/office/2007/relationships/hdphoto" Target="../media/hdphoto7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61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jpeg"/><Relationship Id="rId7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78.xml"/><Relationship Id="rId6" Type="http://schemas.openxmlformats.org/officeDocument/2006/relationships/image" Target="../media/image55.gif"/><Relationship Id="rId5" Type="http://schemas.microsoft.com/office/2007/relationships/hdphoto" Target="../media/hdphoto1.wdp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png"/><Relationship Id="rId3" Type="http://schemas.openxmlformats.org/officeDocument/2006/relationships/slideLayout" Target="../slideLayouts/slideLayout139.xml"/><Relationship Id="rId7" Type="http://schemas.openxmlformats.org/officeDocument/2006/relationships/image" Target="../media/image100.png"/><Relationship Id="rId12" Type="http://schemas.microsoft.com/office/2007/relationships/hdphoto" Target="../media/hdphoto9.wdp"/><Relationship Id="rId2" Type="http://schemas.openxmlformats.org/officeDocument/2006/relationships/video" Target="../media/media3.mp4"/><Relationship Id="rId16" Type="http://schemas.openxmlformats.org/officeDocument/2006/relationships/image" Target="../media/image107.png"/><Relationship Id="rId1" Type="http://schemas.microsoft.com/office/2007/relationships/media" Target="../media/media3.mp4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61.png"/><Relationship Id="rId15" Type="http://schemas.openxmlformats.org/officeDocument/2006/relationships/image" Target="../media/image106.png"/><Relationship Id="rId10" Type="http://schemas.microsoft.com/office/2007/relationships/hdphoto" Target="../media/hdphoto8.wdp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02.png"/><Relationship Id="rId1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110.png"/><Relationship Id="rId5" Type="http://schemas.microsoft.com/office/2007/relationships/hdphoto" Target="../media/hdphoto10.wdp"/><Relationship Id="rId4" Type="http://schemas.openxmlformats.org/officeDocument/2006/relationships/image" Target="../media/image10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6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6.xml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9.xml"/><Relationship Id="rId4" Type="http://schemas.openxmlformats.org/officeDocument/2006/relationships/hyperlink" Target="http://nxp-rfid.com/ntag-i2c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nxp-rfid.com/products/ntag/ntag-i2c-design-resources-full-acces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nxp-rfid.com/products/ntag/ntag-i2c-explorer-demonstration-and-development-kit-full-acces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1.xml"/><Relationship Id="rId5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nxp-rfid.com/wp-content/uploads/2014/08/NXP-NFC-brochure-Aug-21-2014.pdf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xp.com/demoboard/OM5569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2.wdp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1.xml"/><Relationship Id="rId6" Type="http://schemas.microsoft.com/office/2007/relationships/hdphoto" Target="../media/hdphoto2.wdp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6.jpeg"/><Relationship Id="rId4" Type="http://schemas.microsoft.com/office/2007/relationships/hdphoto" Target="../media/hdphoto1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nxp-rfid.com/ntag-i2c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9.png"/><Relationship Id="rId4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nxp.box.com/s/5ji44rnpnpc5axor5w6nfuee0i6oxumg" TargetMode="External"/><Relationship Id="rId2" Type="http://schemas.openxmlformats.org/officeDocument/2006/relationships/hyperlink" Target="http://www.nxp.com/demobaord/OM5569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nxp.box.com/s/epwj4wxnhffk3mc1v8p8vf69newa5o41" TargetMode="External"/><Relationship Id="rId3" Type="http://schemas.openxmlformats.org/officeDocument/2006/relationships/hyperlink" Target="http://nww.cps.spider.nxp.com/service/jibe/dispatch/tdm/mainDocument/directDownload?name=AN11350.pdf&amp;noderef=workspace://SpacesStore/f5647979-d4e3-49b6-9fb0-dfaa87d2f7ee&amp;performer=d.lake@nxp.com" TargetMode="External"/><Relationship Id="rId7" Type="http://schemas.openxmlformats.org/officeDocument/2006/relationships/hyperlink" Target="https://nxp.box.com/s/am7c6emdhceirwp6v0lcewwaj6rfvbot" TargetMode="External"/><Relationship Id="rId2" Type="http://schemas.openxmlformats.org/officeDocument/2006/relationships/hyperlink" Target="http://www.nxp.com/products/NT3H2111_221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ww.cps.spider.nxp.com/service/jibe/dispatch/tdm/mainDocument/directDownload?name=AN11786.pdf&amp;noderef=workspace://SpacesStore/61caeac8-4e07-4f94-8d0e-c0ef701c89c2&amp;performer=d.lake@nxp.com" TargetMode="External"/><Relationship Id="rId5" Type="http://schemas.openxmlformats.org/officeDocument/2006/relationships/hyperlink" Target="http://nww.cps.spider.nxp.com/service/jibe/dispatch/tdm/mainDocument/directDownload?name=AN11579.pdf&amp;noderef=workspace://SpacesStore/6d177dae-4f24-42ef-a762-02400ad43e0f&amp;performer=d.lake@nxp.com" TargetMode="External"/><Relationship Id="rId4" Type="http://schemas.openxmlformats.org/officeDocument/2006/relationships/hyperlink" Target="http://nww.cps.spider.nxp.com/service/jibe/dispatch/tdm/mainDocument/directDownload?name=AN11578.pdf&amp;noderef=workspace://SpacesStore/207af171-2f08-40f9-8507-124d1beb2e57&amp;performer=d.lake@nxp.com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6389" y="2331720"/>
            <a:ext cx="1246541" cy="1097280"/>
          </a:xfrm>
        </p:spPr>
        <p:txBody>
          <a:bodyPr/>
          <a:lstStyle/>
          <a:p>
            <a:r>
              <a:rPr lang="en-US" dirty="0" smtClean="0"/>
              <a:t>Feb</a:t>
            </a:r>
            <a:r>
              <a:rPr lang="en-US" dirty="0" smtClean="0"/>
              <a:t>, </a:t>
            </a:r>
            <a:r>
              <a:rPr lang="en-US" dirty="0"/>
              <a:t>2016</a:t>
            </a:r>
          </a:p>
          <a:p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NTAG 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I²C</a:t>
            </a:r>
            <a:r>
              <a:rPr lang="en-US" sz="3600" dirty="0">
                <a:latin typeface="Calibri" pitchFamily="34" charset="0"/>
                <a:cs typeface="Calibri" pitchFamily="34" charset="0"/>
              </a:rPr>
              <a:t/>
            </a:r>
            <a:br>
              <a:rPr lang="en-US" sz="3600" dirty="0">
                <a:latin typeface="Calibri" pitchFamily="34" charset="0"/>
                <a:cs typeface="Calibri" pitchFamily="34" charset="0"/>
              </a:rPr>
            </a:br>
            <a:r>
              <a:rPr lang="en-US" sz="2800" dirty="0">
                <a:latin typeface="Calibri" pitchFamily="34" charset="0"/>
                <a:cs typeface="Calibri" pitchFamily="34" charset="0"/>
              </a:rPr>
              <a:t>Your entryway to NFC: The simplest, most cost-effective NFC solution</a:t>
            </a:r>
            <a:r>
              <a:rPr lang="en-US" sz="3600" dirty="0">
                <a:latin typeface="Calibri" pitchFamily="34" charset="0"/>
                <a:cs typeface="Calibri" pitchFamily="34" charset="0"/>
              </a:rPr>
              <a:t/>
            </a:r>
            <a:br>
              <a:rPr lang="en-US" sz="3600" dirty="0">
                <a:latin typeface="Calibri" pitchFamily="34" charset="0"/>
                <a:cs typeface="Calibri" pitchFamily="34" charset="0"/>
              </a:rPr>
            </a:b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 smtClean="0">
                <a:solidFill>
                  <a:srgbClr val="000000"/>
                </a:solidFill>
              </a:rPr>
              <a:t>COMPANY INTERNAL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26389" y="6375304"/>
            <a:ext cx="1260475" cy="150813"/>
          </a:xfrm>
        </p:spPr>
        <p:txBody>
          <a:bodyPr/>
          <a:lstStyle/>
          <a:p>
            <a:fld id="{58645AAA-222C-42F8-8D05-85FB56C25253}" type="datetime4">
              <a:rPr lang="en-US"/>
              <a:pPr/>
              <a:t>February 24,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71608" y="6375305"/>
            <a:ext cx="309563" cy="150812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1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65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0183"/>
          <a:stretch/>
        </p:blipFill>
        <p:spPr>
          <a:xfrm>
            <a:off x="365124" y="207995"/>
            <a:ext cx="8595355" cy="9594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6789" y="384641"/>
            <a:ext cx="65265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NTAG I</a:t>
            </a:r>
            <a:r>
              <a:rPr lang="en-US" sz="2800" baseline="300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2</a:t>
            </a:r>
            <a:r>
              <a:rPr 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C enables</a:t>
            </a:r>
            <a:endParaRPr 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venir Medium"/>
              <a:cs typeface="Avenir Medium"/>
            </a:endParaRPr>
          </a:p>
        </p:txBody>
      </p:sp>
      <p:pic>
        <p:nvPicPr>
          <p:cNvPr id="17" name="Picture 16" descr="Thermostat 68.jp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40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3518" r="16815" b="3277"/>
          <a:stretch/>
        </p:blipFill>
        <p:spPr>
          <a:xfrm rot="799">
            <a:off x="569138" y="3920832"/>
            <a:ext cx="2299068" cy="1509399"/>
          </a:xfrm>
          <a:prstGeom prst="rect">
            <a:avLst/>
          </a:prstGeom>
        </p:spPr>
      </p:pic>
      <p:pic>
        <p:nvPicPr>
          <p:cNvPr id="18" name="Picture 17" descr="Smart-Thermostat-no-phon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8" y="998702"/>
            <a:ext cx="3133667" cy="22445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942" t="5869" b="3589"/>
          <a:stretch/>
        </p:blipFill>
        <p:spPr>
          <a:xfrm>
            <a:off x="5930737" y="3646559"/>
            <a:ext cx="2857964" cy="23221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762" t="16689" r="8090" b="4042"/>
          <a:stretch/>
        </p:blipFill>
        <p:spPr>
          <a:xfrm>
            <a:off x="5909394" y="1244847"/>
            <a:ext cx="2849662" cy="228753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42820" y="2842565"/>
            <a:ext cx="3000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587EBD"/>
                </a:solidFill>
                <a:latin typeface="Avenir Book"/>
                <a:cs typeface="Avenir Book"/>
              </a:rPr>
              <a:t>HIGH-END FEATURES…</a:t>
            </a:r>
            <a:endParaRPr lang="en-US" b="1" dirty="0">
              <a:solidFill>
                <a:srgbClr val="587EBD"/>
              </a:solidFill>
              <a:latin typeface="Avenir Book"/>
              <a:cs typeface="Avenir Boo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15634" y="5603842"/>
            <a:ext cx="3253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587EBD"/>
                </a:solidFill>
                <a:latin typeface="Avenir Book"/>
                <a:cs typeface="Avenir Book"/>
              </a:rPr>
              <a:t>AT MASS MARKET PRICES</a:t>
            </a:r>
            <a:endParaRPr lang="en-US" b="1" dirty="0">
              <a:solidFill>
                <a:srgbClr val="587EBD"/>
              </a:solidFill>
              <a:latin typeface="Avenir Book"/>
              <a:cs typeface="Avenir Book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404354">
            <a:off x="3030775" y="1060274"/>
            <a:ext cx="366844" cy="6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1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41354"/>
            <a:ext cx="8469380" cy="685800"/>
          </a:xfrm>
        </p:spPr>
        <p:txBody>
          <a:bodyPr anchor="ctr"/>
          <a:lstStyle/>
          <a:p>
            <a:r>
              <a:rPr lang="en-US" dirty="0" smtClean="0"/>
              <a:t>NFC | complementary to other wireless options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16" y="1600800"/>
            <a:ext cx="5001853" cy="418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50889" y="1608852"/>
            <a:ext cx="3329127" cy="3970227"/>
          </a:xfrm>
          <a:prstGeom prst="rect">
            <a:avLst/>
          </a:prstGeom>
          <a:noFill/>
        </p:spPr>
        <p:txBody>
          <a:bodyPr wrap="square" lIns="91347" tIns="45675" rIns="91347" bIns="45675" rtlCol="0">
            <a:spAutoFit/>
          </a:bodyPr>
          <a:lstStyle/>
          <a:p>
            <a:r>
              <a:rPr lang="en-US" b="1" u="sng" dirty="0" smtClean="0">
                <a:solidFill>
                  <a:srgbClr val="587EBD"/>
                </a:solidFill>
              </a:rPr>
              <a:t>NFC Benefits</a:t>
            </a:r>
          </a:p>
          <a:p>
            <a:endParaRPr lang="en-US" dirty="0">
              <a:solidFill>
                <a:srgbClr val="587EBD"/>
              </a:solidFill>
            </a:endParaRPr>
          </a:p>
          <a:p>
            <a:r>
              <a:rPr lang="en-US" b="1" dirty="0" smtClean="0">
                <a:solidFill>
                  <a:srgbClr val="587EBD"/>
                </a:solidFill>
              </a:rPr>
              <a:t>Pair by intent</a:t>
            </a:r>
            <a:r>
              <a:rPr lang="en-US" dirty="0" smtClean="0">
                <a:solidFill>
                  <a:srgbClr val="587EBD"/>
                </a:solidFill>
              </a:rPr>
              <a:t>: </a:t>
            </a:r>
            <a:endParaRPr lang="en-US" sz="1400" dirty="0">
              <a:solidFill>
                <a:srgbClr val="587EBD"/>
              </a:solidFill>
            </a:endParaRPr>
          </a:p>
          <a:p>
            <a:pPr marL="342555" indent="-342555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87EBD"/>
                </a:solidFill>
              </a:rPr>
              <a:t>NFC </a:t>
            </a:r>
            <a:r>
              <a:rPr lang="en-US" sz="1400" dirty="0">
                <a:solidFill>
                  <a:srgbClr val="587EBD"/>
                </a:solidFill>
              </a:rPr>
              <a:t>reader initiates communication versus </a:t>
            </a:r>
            <a:r>
              <a:rPr lang="en-US" sz="1400" dirty="0" smtClean="0">
                <a:solidFill>
                  <a:srgbClr val="587EBD"/>
                </a:solidFill>
              </a:rPr>
              <a:t>broadly broadcasting</a:t>
            </a:r>
            <a:endParaRPr lang="en-US" sz="1400" dirty="0">
              <a:solidFill>
                <a:srgbClr val="587EBD"/>
              </a:solidFill>
            </a:endParaRPr>
          </a:p>
          <a:p>
            <a:endParaRPr lang="en-US" dirty="0">
              <a:solidFill>
                <a:srgbClr val="587EBD"/>
              </a:solidFill>
            </a:endParaRPr>
          </a:p>
          <a:p>
            <a:r>
              <a:rPr lang="en-US" b="1" dirty="0" smtClean="0">
                <a:solidFill>
                  <a:srgbClr val="587EBD"/>
                </a:solidFill>
              </a:rPr>
              <a:t>Low-power:</a:t>
            </a:r>
          </a:p>
          <a:p>
            <a:pPr marL="342555" indent="-34255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7EBD"/>
                </a:solidFill>
              </a:rPr>
              <a:t>NFC transponder (tags) </a:t>
            </a:r>
            <a:r>
              <a:rPr lang="en-US" sz="1400" dirty="0" smtClean="0">
                <a:solidFill>
                  <a:srgbClr val="587EBD"/>
                </a:solidFill>
              </a:rPr>
              <a:t>harvest </a:t>
            </a:r>
            <a:r>
              <a:rPr lang="en-US" sz="1400" dirty="0">
                <a:solidFill>
                  <a:srgbClr val="587EBD"/>
                </a:solidFill>
              </a:rPr>
              <a:t>energy from reader field, no batteries required</a:t>
            </a:r>
          </a:p>
          <a:p>
            <a:endParaRPr lang="en-US" dirty="0">
              <a:solidFill>
                <a:srgbClr val="587EBD"/>
              </a:solidFill>
            </a:endParaRPr>
          </a:p>
          <a:p>
            <a:r>
              <a:rPr lang="en-US" b="1" dirty="0" smtClean="0">
                <a:solidFill>
                  <a:srgbClr val="587EBD"/>
                </a:solidFill>
              </a:rPr>
              <a:t>Cost:</a:t>
            </a:r>
          </a:p>
          <a:p>
            <a:pPr marL="342555" indent="-342555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87EBD"/>
                </a:solidFill>
              </a:rPr>
              <a:t>Hi </a:t>
            </a:r>
            <a:r>
              <a:rPr lang="en-US" sz="1400" dirty="0">
                <a:solidFill>
                  <a:srgbClr val="587EBD"/>
                </a:solidFill>
              </a:rPr>
              <a:t>f</a:t>
            </a:r>
            <a:r>
              <a:rPr lang="en-US" sz="1400" dirty="0" smtClean="0">
                <a:solidFill>
                  <a:srgbClr val="587EBD"/>
                </a:solidFill>
              </a:rPr>
              <a:t>eature set, low BoM cost</a:t>
            </a:r>
            <a:endParaRPr lang="en-US" sz="1400" dirty="0">
              <a:solidFill>
                <a:srgbClr val="587EBD"/>
              </a:solidFill>
            </a:endParaRPr>
          </a:p>
          <a:p>
            <a:endParaRPr lang="en-US" sz="1400" dirty="0">
              <a:solidFill>
                <a:srgbClr val="587E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peaker animation2 720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6796" y="1505620"/>
            <a:ext cx="7677204" cy="42827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4158" y="2555006"/>
            <a:ext cx="3477999" cy="3046433"/>
          </a:xfrm>
          <a:prstGeom prst="rect">
            <a:avLst/>
          </a:prstGeom>
        </p:spPr>
        <p:txBody>
          <a:bodyPr wrap="square" lIns="90878" tIns="45445" rIns="90878" bIns="45445">
            <a:spAutoFit/>
          </a:bodyPr>
          <a:lstStyle/>
          <a:p>
            <a:pPr defTabSz="45439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Auto power / pair</a:t>
            </a:r>
            <a:endParaRPr lang="en-US" sz="2400" dirty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  <a:p>
            <a:pPr marL="403883" lvl="1" indent="-340799" defTabSz="45439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Use Field Detect</a:t>
            </a:r>
          </a:p>
          <a:p>
            <a:pPr marL="403883" lvl="1" indent="-340799" defTabSz="45439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Tap </a:t>
            </a:r>
            <a:r>
              <a:rPr lang="en-US" sz="2400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to power</a:t>
            </a:r>
          </a:p>
          <a:p>
            <a:pPr marL="403883" lvl="1" indent="-340799" defTabSz="45439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Tap for user-friendly </a:t>
            </a: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mobile </a:t>
            </a:r>
            <a:r>
              <a:rPr lang="en-US" sz="2400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device pairing</a:t>
            </a:r>
          </a:p>
          <a:p>
            <a:pPr marL="403883" lvl="1" indent="-340799" defTabSz="454391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Easily pair to intended item where multiples </a:t>
            </a: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may exist</a:t>
            </a:r>
            <a:endParaRPr lang="en-US" sz="2400" dirty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43" y="207995"/>
            <a:ext cx="8727436" cy="9594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1315" y="384641"/>
            <a:ext cx="519296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Convenient activation / pairing</a:t>
            </a:r>
            <a:endParaRPr 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5816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NTAG I</a:t>
            </a:r>
            <a:r>
              <a:rPr lang="en-US" baseline="30000" dirty="0" smtClean="0"/>
              <a:t>2</a:t>
            </a:r>
            <a:r>
              <a:rPr lang="en-US" dirty="0" smtClean="0"/>
              <a:t>C Use Case – Wireless </a:t>
            </a:r>
            <a:r>
              <a:rPr lang="en-US" dirty="0" err="1" smtClean="0"/>
              <a:t>commisioning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98" y="1091955"/>
            <a:ext cx="6362641" cy="491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62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NTAG I</a:t>
            </a:r>
            <a:r>
              <a:rPr lang="en-US" baseline="30000" dirty="0" smtClean="0"/>
              <a:t>2</a:t>
            </a:r>
            <a:r>
              <a:rPr lang="en-US" dirty="0" smtClean="0"/>
              <a:t>C Use Case – Wireless Pairing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08" y="1671129"/>
            <a:ext cx="3038232" cy="216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39" y="1710313"/>
            <a:ext cx="2887243" cy="205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083" y="1710313"/>
            <a:ext cx="2888080" cy="20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4841" y="3835154"/>
            <a:ext cx="2885243" cy="369241"/>
          </a:xfrm>
          <a:prstGeom prst="rect">
            <a:avLst/>
          </a:prstGeom>
          <a:noFill/>
        </p:spPr>
        <p:txBody>
          <a:bodyPr wrap="square" lIns="91347" tIns="45675" rIns="91347" bIns="45675" rtlCol="0">
            <a:spAutoFit/>
          </a:bodyPr>
          <a:lstStyle/>
          <a:p>
            <a:pPr algn="ctr"/>
            <a:r>
              <a:rPr lang="en-US" sz="1800" b="1" dirty="0" err="1">
                <a:latin typeface="Avenir Book"/>
                <a:cs typeface="Avenir Book"/>
              </a:rPr>
              <a:t>WiFi</a:t>
            </a:r>
            <a:r>
              <a:rPr lang="en-US" sz="1800" b="1" dirty="0">
                <a:latin typeface="Avenir Book"/>
                <a:cs typeface="Avenir Book"/>
              </a:rPr>
              <a:t> Pairing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7596" y="3844049"/>
            <a:ext cx="2885243" cy="369241"/>
          </a:xfrm>
          <a:prstGeom prst="rect">
            <a:avLst/>
          </a:prstGeom>
          <a:noFill/>
        </p:spPr>
        <p:txBody>
          <a:bodyPr wrap="square" lIns="91347" tIns="45675" rIns="91347" bIns="45675" rtlCol="0">
            <a:spAutoFit/>
          </a:bodyPr>
          <a:lstStyle/>
          <a:p>
            <a:pPr algn="ctr"/>
            <a:r>
              <a:rPr lang="en-US" sz="1800" b="1" dirty="0">
                <a:latin typeface="Avenir Book"/>
                <a:cs typeface="Avenir Book"/>
              </a:rPr>
              <a:t>Bluetooth Pairing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2921" y="3833664"/>
            <a:ext cx="2885243" cy="646240"/>
          </a:xfrm>
          <a:prstGeom prst="rect">
            <a:avLst/>
          </a:prstGeom>
          <a:noFill/>
        </p:spPr>
        <p:txBody>
          <a:bodyPr wrap="square" lIns="91347" tIns="45675" rIns="91347" bIns="45675" rtlCol="0">
            <a:spAutoFit/>
          </a:bodyPr>
          <a:lstStyle/>
          <a:p>
            <a:pPr algn="ctr"/>
            <a:r>
              <a:rPr lang="en-US" sz="1800" b="1" dirty="0">
                <a:latin typeface="Avenir Book"/>
                <a:cs typeface="Avenir Book"/>
                <a:hlinkClick r:id="rId6"/>
              </a:rPr>
              <a:t>Home automation commissioning</a:t>
            </a:r>
            <a:endParaRPr lang="en-US" sz="18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3145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Learn more – tap icon below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r="6003"/>
          <a:stretch/>
        </p:blipFill>
        <p:spPr>
          <a:xfrm>
            <a:off x="321979" y="1917700"/>
            <a:ext cx="8595069" cy="30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</p:spPr>
        <p:txBody>
          <a:bodyPr anchor="ctr"/>
          <a:lstStyle/>
          <a:p>
            <a:r>
              <a:rPr lang="en-US" dirty="0" smtClean="0"/>
              <a:t>NTAG I</a:t>
            </a:r>
            <a:r>
              <a:rPr lang="en-US" baseline="30000" dirty="0" smtClean="0"/>
              <a:t>2</a:t>
            </a:r>
            <a:r>
              <a:rPr lang="en-US" dirty="0" smtClean="0"/>
              <a:t>C | Washing machine animation</a:t>
            </a:r>
            <a:endParaRPr lang="en-US" dirty="0"/>
          </a:p>
        </p:txBody>
      </p:sp>
      <p:pic>
        <p:nvPicPr>
          <p:cNvPr id="5" name="NTAG I2C Washing Machine (26 June 2014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983" y="992811"/>
            <a:ext cx="3857262" cy="50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8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tPal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96826"/>
            <a:ext cx="3598333" cy="2222108"/>
          </a:xfrm>
          <a:prstGeom prst="rect">
            <a:avLst/>
          </a:prstGeom>
        </p:spPr>
      </p:pic>
      <p:pic>
        <p:nvPicPr>
          <p:cNvPr id="7" name="Picture 6" descr="Thermostat-and-phon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1" y="1109134"/>
            <a:ext cx="3869554" cy="27113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119" y="3721354"/>
            <a:ext cx="4529689" cy="2308122"/>
          </a:xfrm>
          <a:prstGeom prst="rect">
            <a:avLst/>
          </a:prstGeom>
        </p:spPr>
        <p:txBody>
          <a:bodyPr wrap="square" lIns="91234" tIns="45620" rIns="91234" bIns="45620">
            <a:spAutoFit/>
          </a:bodyPr>
          <a:lstStyle/>
          <a:p>
            <a:pPr defTabSz="4561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Enhanced feature set</a:t>
            </a:r>
            <a:endParaRPr lang="en-US" sz="2400" dirty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Add richly enhanced product features using mobile device as extended GUI </a:t>
            </a:r>
            <a:endParaRPr lang="en-US" sz="2400" dirty="0" smtClean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Define and assign </a:t>
            </a:r>
            <a:r>
              <a:rPr lang="en-US" sz="2400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“favorite” user </a:t>
            </a: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settings</a:t>
            </a:r>
            <a:endParaRPr lang="en-US" sz="2400" dirty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5"/>
          <a:stretch/>
        </p:blipFill>
        <p:spPr>
          <a:xfrm>
            <a:off x="4758268" y="2759643"/>
            <a:ext cx="4766734" cy="5743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1019">
            <a:off x="7626487" y="3762212"/>
            <a:ext cx="982587" cy="1753053"/>
          </a:xfrm>
          <a:prstGeom prst="rect">
            <a:avLst/>
          </a:prstGeom>
          <a:effectLst>
            <a:outerShdw blurRad="180975" dist="114300" dir="2700000" algn="tl" rotWithShape="0">
              <a:srgbClr val="000000">
                <a:alpha val="14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99" y="207340"/>
            <a:ext cx="8704132" cy="961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31315" y="384641"/>
            <a:ext cx="45681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Extended </a:t>
            </a:r>
            <a:r>
              <a:rPr 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p</a:t>
            </a:r>
            <a:r>
              <a:rPr 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roduct features</a:t>
            </a:r>
            <a:endParaRPr 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4372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36670" y="1819393"/>
            <a:ext cx="3744201" cy="3416118"/>
          </a:xfrm>
          <a:prstGeom prst="rect">
            <a:avLst/>
          </a:prstGeom>
        </p:spPr>
        <p:txBody>
          <a:bodyPr wrap="square" lIns="91234" tIns="45620" rIns="91234" bIns="45620">
            <a:spAutoFit/>
          </a:bodyPr>
          <a:lstStyle/>
          <a:p>
            <a:pPr defTabSz="4561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User-defined access</a:t>
            </a:r>
            <a:endParaRPr lang="en-US" sz="2400" dirty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Set for </a:t>
            </a: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administrative or general </a:t>
            </a:r>
            <a:r>
              <a:rPr lang="en-US" sz="2400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user access</a:t>
            </a: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Enhance security by limiting unauthorized settings</a:t>
            </a: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R</a:t>
            </a: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emotely grant temporary access provisions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9" y="207340"/>
            <a:ext cx="8704132" cy="9611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31315" y="384641"/>
            <a:ext cx="369527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Administrative access</a:t>
            </a:r>
            <a:endParaRPr 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venir Medium"/>
              <a:cs typeface="Avenir Medium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81565" y="1771460"/>
            <a:ext cx="5528364" cy="3803514"/>
            <a:chOff x="-81565" y="1136460"/>
            <a:chExt cx="5528364" cy="3803514"/>
          </a:xfrm>
        </p:grpSpPr>
        <p:pic>
          <p:nvPicPr>
            <p:cNvPr id="9" name="Picture 8" descr="thermostat-and-admin-phones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88" b="96512" l="3200" r="97467">
                          <a14:foregroundMark x1="64800" y1="39729" x2="56667" y2="37597"/>
                          <a14:foregroundMark x1="55067" y1="87209" x2="53600" y2="87597"/>
                          <a14:foregroundMark x1="65867" y1="4845" x2="55067" y2="5233"/>
                          <a14:foregroundMark x1="90133" y1="12791" x2="86667" y2="12791"/>
                          <a14:foregroundMark x1="85867" y1="12403" x2="77067" y2="12791"/>
                          <a14:foregroundMark x1="96267" y1="56783" x2="96267" y2="34496"/>
                          <a14:foregroundMark x1="96400" y1="79457" x2="96400" y2="70155"/>
                          <a14:foregroundMark x1="88400" y1="94574" x2="77067" y2="94961"/>
                          <a14:backgroundMark x1="43867" y1="6395" x2="10000" y2="91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1565" y="1136460"/>
              <a:ext cx="5528364" cy="38035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0" t="18258" r="12250" b="15772"/>
            <a:stretch/>
          </p:blipFill>
          <p:spPr>
            <a:xfrm>
              <a:off x="3740331" y="2167063"/>
              <a:ext cx="1386602" cy="2027253"/>
            </a:xfrm>
            <a:prstGeom prst="rect">
              <a:avLst/>
            </a:prstGeom>
            <a:effectLst>
              <a:outerShdw blurRad="127000" dist="127000" dir="2700000" algn="tl" rotWithShape="0">
                <a:srgbClr val="000000">
                  <a:alpha val="1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6548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1200" y="3971950"/>
            <a:ext cx="7139229" cy="1938790"/>
          </a:xfrm>
          <a:prstGeom prst="rect">
            <a:avLst/>
          </a:prstGeom>
        </p:spPr>
        <p:txBody>
          <a:bodyPr wrap="square" lIns="91234" tIns="45620" rIns="91234" bIns="45620">
            <a:spAutoFit/>
          </a:bodyPr>
          <a:lstStyle/>
          <a:p>
            <a:pPr defTabSz="4561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Easy registration</a:t>
            </a:r>
            <a:endParaRPr lang="en-US" sz="2400" dirty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Tap to </a:t>
            </a: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extract model/serial number</a:t>
            </a:r>
            <a:endParaRPr lang="en-US" sz="2400" dirty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Auto-fill personal info</a:t>
            </a: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Electronically submit to cloud</a:t>
            </a: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Link opportunity for consumable replenishment</a:t>
            </a:r>
            <a:endParaRPr lang="en-US" sz="2400" dirty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59" y="215304"/>
            <a:ext cx="8717320" cy="9583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31315" y="384641"/>
            <a:ext cx="756030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Easy registration &amp; convenient replenishment</a:t>
            </a:r>
            <a:endParaRPr 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venir Medium"/>
              <a:cs typeface="Avenir Medium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28096" y="1418304"/>
            <a:ext cx="1205873" cy="2221907"/>
            <a:chOff x="5569881" y="948276"/>
            <a:chExt cx="1205873" cy="2055985"/>
          </a:xfrm>
        </p:grpSpPr>
        <p:pic>
          <p:nvPicPr>
            <p:cNvPr id="15" name="Picture 2" descr="C:\Data\NFC tagging\--- Pictures\NFC phones\galaxyS3_marqueeDevic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69881" y="948276"/>
              <a:ext cx="1205873" cy="2055985"/>
            </a:xfrm>
            <a:prstGeom prst="rect">
              <a:avLst/>
            </a:prstGeom>
            <a:noFill/>
          </p:spPr>
        </p:pic>
        <p:pic>
          <p:nvPicPr>
            <p:cNvPr id="16" name="Picture 15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0766" y="1143641"/>
              <a:ext cx="1000605" cy="15861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Picture 20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" y="1364217"/>
            <a:ext cx="4773074" cy="25368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/>
          <p:cNvGrpSpPr/>
          <p:nvPr/>
        </p:nvGrpSpPr>
        <p:grpSpPr>
          <a:xfrm>
            <a:off x="6919609" y="1420761"/>
            <a:ext cx="1205873" cy="2221907"/>
            <a:chOff x="6534044" y="950119"/>
            <a:chExt cx="1205873" cy="2055985"/>
          </a:xfrm>
        </p:grpSpPr>
        <p:pic>
          <p:nvPicPr>
            <p:cNvPr id="23" name="Picture 2" descr="C:\Data\NFC tagging\--- Pictures\NFC phones\galaxyS3_marqueeDevic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34044" y="950119"/>
              <a:ext cx="1205873" cy="2055985"/>
            </a:xfrm>
            <a:prstGeom prst="rect">
              <a:avLst/>
            </a:prstGeom>
            <a:noFill/>
          </p:spPr>
        </p:pic>
        <p:pic>
          <p:nvPicPr>
            <p:cNvPr id="24" name="Picture 23" descr="screen-header_question.png"/>
            <p:cNvPicPr preferRelativeResize="0"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5"/>
            <a:stretch/>
          </p:blipFill>
          <p:spPr>
            <a:xfrm>
              <a:off x="6615761" y="1153751"/>
              <a:ext cx="996696" cy="1581912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8627" y="2692982"/>
            <a:ext cx="882375" cy="901313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534477" y="3819017"/>
            <a:ext cx="1205873" cy="2221907"/>
            <a:chOff x="7826833" y="3419615"/>
            <a:chExt cx="1205873" cy="2053266"/>
          </a:xfrm>
        </p:grpSpPr>
        <p:pic>
          <p:nvPicPr>
            <p:cNvPr id="27" name="Picture 2" descr="C:\Data\NFC tagging\--- Pictures\NFC phones\galaxyS3_marqueeDevic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26833" y="3419615"/>
              <a:ext cx="1205873" cy="2053266"/>
            </a:xfrm>
            <a:prstGeom prst="rect">
              <a:avLst/>
            </a:prstGeom>
            <a:noFill/>
          </p:spPr>
        </p:pic>
        <p:pic>
          <p:nvPicPr>
            <p:cNvPr id="28" name="Picture 27"/>
            <p:cNvPicPr preferRelativeResize="0"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5653" y="3693652"/>
              <a:ext cx="996696" cy="1579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6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670" y="1046167"/>
            <a:ext cx="1108330" cy="827351"/>
          </a:xfrm>
          <a:prstGeom prst="rect">
            <a:avLst/>
          </a:prstGeom>
        </p:spPr>
      </p:pic>
      <p:sp>
        <p:nvSpPr>
          <p:cNvPr id="30" name="Left-Right Arrow 29"/>
          <p:cNvSpPr/>
          <p:nvPr/>
        </p:nvSpPr>
        <p:spPr bwMode="auto">
          <a:xfrm rot="19176425">
            <a:off x="8053080" y="1781313"/>
            <a:ext cx="536562" cy="275741"/>
          </a:xfrm>
          <a:prstGeom prst="left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88DBF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6590" tIns="33294" rIns="66590" bIns="33294" numCol="1" rtlCol="0" anchor="t" anchorCtr="0" compatLnSpc="1">
            <a:prstTxWarp prst="textNoShape">
              <a:avLst/>
            </a:prstTxWarp>
          </a:bodyPr>
          <a:lstStyle/>
          <a:p>
            <a:endParaRPr lang="en-US" sz="15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384587" y="189897"/>
            <a:ext cx="4403462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FFFFFF"/>
                </a:solidFill>
                <a:latin typeface="Avenir Book"/>
                <a:cs typeface="Avenir Book"/>
              </a:rPr>
              <a:t>NFC | what and why?</a:t>
            </a:r>
            <a:endParaRPr lang="en-US" sz="3200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sp>
        <p:nvSpPr>
          <p:cNvPr id="55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7199" y="1985619"/>
            <a:ext cx="2610551" cy="1091199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sz="1800" dirty="0" smtClean="0">
                <a:solidFill>
                  <a:srgbClr val="7BB1DB"/>
                </a:solidFill>
                <a:latin typeface="Avenir Book"/>
                <a:cs typeface="Avenir Book"/>
              </a:rPr>
              <a:t>NFC - like </a:t>
            </a:r>
            <a:r>
              <a:rPr lang="en-US" sz="1800" dirty="0">
                <a:solidFill>
                  <a:srgbClr val="7BB1DB"/>
                </a:solidFill>
                <a:latin typeface="Avenir Book"/>
                <a:cs typeface="Avenir Book"/>
              </a:rPr>
              <a:t>a wireless (read/write) memory stick with a unique </a:t>
            </a:r>
            <a:r>
              <a:rPr lang="en-US" sz="1800" dirty="0" smtClean="0">
                <a:solidFill>
                  <a:srgbClr val="7BB1DB"/>
                </a:solidFill>
                <a:latin typeface="Avenir Book"/>
                <a:cs typeface="Avenir Book"/>
              </a:rPr>
              <a:t>serial number for identification</a:t>
            </a:r>
            <a:endParaRPr lang="en-US" sz="1800" dirty="0">
              <a:solidFill>
                <a:srgbClr val="7BB1DB"/>
              </a:solidFill>
              <a:latin typeface="Avenir Book"/>
              <a:cs typeface="Avenir Book"/>
            </a:endParaRPr>
          </a:p>
        </p:txBody>
      </p:sp>
      <p:sp>
        <p:nvSpPr>
          <p:cNvPr id="62" name="Content Placeholder 2"/>
          <p:cNvSpPr>
            <a:spLocks noGrp="1"/>
          </p:cNvSpPr>
          <p:nvPr>
            <p:ph idx="4294967295"/>
          </p:nvPr>
        </p:nvSpPr>
        <p:spPr>
          <a:xfrm>
            <a:off x="3889002" y="1214438"/>
            <a:ext cx="2768600" cy="4984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600" dirty="0" smtClean="0">
                <a:solidFill>
                  <a:srgbClr val="D52C3D"/>
                </a:solidFill>
                <a:latin typeface="Avenir Book"/>
                <a:cs typeface="Avenir Book"/>
              </a:rPr>
              <a:t>500 million NFC-enabled smartphones shipped in 2014</a:t>
            </a:r>
            <a:endParaRPr lang="en-US" sz="1600" dirty="0">
              <a:solidFill>
                <a:srgbClr val="D52C3D"/>
              </a:solidFill>
              <a:latin typeface="Avenir Book"/>
              <a:cs typeface="Avenir Book"/>
            </a:endParaRPr>
          </a:p>
        </p:txBody>
      </p:sp>
      <p:pic>
        <p:nvPicPr>
          <p:cNvPr id="56" name="Picture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310" r="11583" b="9197"/>
          <a:stretch/>
        </p:blipFill>
        <p:spPr bwMode="auto">
          <a:xfrm>
            <a:off x="611718" y="1006590"/>
            <a:ext cx="2079820" cy="81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7" descr="HF ta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51886" y="3259405"/>
            <a:ext cx="967488" cy="95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 rot="19526606">
            <a:off x="2022352" y="3899367"/>
            <a:ext cx="1144803" cy="2151327"/>
            <a:chOff x="2514594" y="3991923"/>
            <a:chExt cx="1526404" cy="286607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22969" r="76875">
                          <a14:foregroundMark x1="53438" y1="66094" x2="56719" y2="62969"/>
                          <a14:foregroundMark x1="63750" y1="65469" x2="67500" y2="63281"/>
                          <a14:foregroundMark x1="41719" y1="31875" x2="41719" y2="27969"/>
                          <a14:foregroundMark x1="47188" y1="32344" x2="47188" y2="28594"/>
                        </a14:backgroundRemoval>
                      </a14:imgEffect>
                    </a14:imgLayer>
                  </a14:imgProps>
                </a:ext>
              </a:extLst>
            </a:blip>
            <a:srcRect l="24175" r="22914"/>
            <a:stretch/>
          </p:blipFill>
          <p:spPr>
            <a:xfrm>
              <a:off x="2514594" y="3991923"/>
              <a:ext cx="1526404" cy="2866077"/>
            </a:xfrm>
            <a:prstGeom prst="rect">
              <a:avLst/>
            </a:prstGeom>
          </p:spPr>
        </p:pic>
        <p:pic>
          <p:nvPicPr>
            <p:cNvPr id="54" name="Picture 53" descr="NXP_logo_GIF.gif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5" t="24502" r="13129" b="24609"/>
            <a:stretch/>
          </p:blipFill>
          <p:spPr>
            <a:xfrm>
              <a:off x="2830609" y="5195526"/>
              <a:ext cx="850960" cy="324442"/>
            </a:xfrm>
            <a:prstGeom prst="rect">
              <a:avLst/>
            </a:prstGeom>
          </p:spPr>
        </p:pic>
      </p:grpSp>
      <p:pic>
        <p:nvPicPr>
          <p:cNvPr id="58" name="Picture 2" descr="http://www.invensense.com/cn/images/handset-collection.png"/>
          <p:cNvPicPr>
            <a:picLocks noChangeAspect="1" noChangeArrowheads="1"/>
          </p:cNvPicPr>
          <p:nvPr/>
        </p:nvPicPr>
        <p:blipFill rotWithShape="1">
          <a:blip r:embed="rId7" cstate="print"/>
          <a:srcRect l="3043" b="11280"/>
          <a:stretch/>
        </p:blipFill>
        <p:spPr bwMode="auto">
          <a:xfrm>
            <a:off x="4158298" y="3250750"/>
            <a:ext cx="4995731" cy="2760252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8513" y="948092"/>
            <a:ext cx="1637422" cy="165167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183278" y="1155652"/>
            <a:ext cx="3415874" cy="848300"/>
            <a:chOff x="4614056" y="873817"/>
            <a:chExt cx="4182944" cy="113013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9"/>
            <a:srcRect l="794" t="18079" r="85403" b="19702"/>
            <a:stretch/>
          </p:blipFill>
          <p:spPr>
            <a:xfrm>
              <a:off x="4777178" y="967022"/>
              <a:ext cx="559278" cy="908770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 bwMode="auto">
            <a:xfrm>
              <a:off x="4614056" y="873817"/>
              <a:ext cx="4182944" cy="1130136"/>
            </a:xfrm>
            <a:prstGeom prst="roundRect">
              <a:avLst/>
            </a:prstGeom>
            <a:noFill/>
            <a:ln w="9525" cap="flat" cmpd="sng" algn="ctr">
              <a:solidFill>
                <a:srgbClr val="D52C3D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51602" y="1831256"/>
            <a:ext cx="3262875" cy="996971"/>
            <a:chOff x="5535469" y="1795175"/>
            <a:chExt cx="3995588" cy="1328201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5535469" y="1795175"/>
              <a:ext cx="3995588" cy="1328201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D52C3D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9"/>
            <a:srcRect l="795" t="18079" r="85138" b="6938"/>
            <a:stretch/>
          </p:blipFill>
          <p:spPr>
            <a:xfrm>
              <a:off x="5780156" y="1934985"/>
              <a:ext cx="569999" cy="1095184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63" name="Content Placeholder 2"/>
          <p:cNvSpPr>
            <a:spLocks noGrp="1"/>
          </p:cNvSpPr>
          <p:nvPr>
            <p:ph idx="4294967295"/>
          </p:nvPr>
        </p:nvSpPr>
        <p:spPr>
          <a:xfrm>
            <a:off x="4857663" y="1865738"/>
            <a:ext cx="2479675" cy="900113"/>
          </a:xfrm>
          <a:solidFill>
            <a:srgbClr val="FFFFFF"/>
          </a:solidFill>
        </p:spPr>
        <p:txBody>
          <a:bodyPr/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sz="1600" dirty="0" smtClean="0">
                <a:solidFill>
                  <a:srgbClr val="D52C3D"/>
                </a:solidFill>
                <a:latin typeface="Avenir Book"/>
                <a:cs typeface="Avenir Book"/>
              </a:rPr>
              <a:t>By 2018, there will be        1.7 billion NFC-enabled smartphones in the market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Avenir Book"/>
                <a:cs typeface="Avenir Book"/>
              </a:rPr>
              <a:t>(ABI Research, 2013)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36059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/>
      <p:bldP spid="6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7012" y="147785"/>
            <a:ext cx="8469380" cy="685800"/>
          </a:xfrm>
          <a:prstGeom prst="rect">
            <a:avLst/>
          </a:prstGeom>
        </p:spPr>
        <p:txBody>
          <a:bodyPr anchor="ctr"/>
          <a:lstStyle/>
          <a:p>
            <a:r>
              <a:rPr lang="en-US" sz="2800" dirty="0"/>
              <a:t>NTAG I</a:t>
            </a:r>
            <a:r>
              <a:rPr lang="en-US" sz="2800" baseline="30000" dirty="0"/>
              <a:t>2</a:t>
            </a:r>
            <a:r>
              <a:rPr lang="en-US" sz="2800" dirty="0"/>
              <a:t>C Demo | Washing Machine Use-Cases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27032" y="984807"/>
            <a:ext cx="8143641" cy="4023850"/>
          </a:xfrm>
          <a:prstGeom prst="rect">
            <a:avLst/>
          </a:prstGeom>
        </p:spPr>
        <p:txBody>
          <a:bodyPr lIns="59372" tIns="29689" rIns="59372" bIns="29689"/>
          <a:lstStyle>
            <a:lvl1pPr marL="470094" indent="-470094" algn="l" defTabSz="626794" rtl="0" eaLnBrk="1" latinLnBrk="0" hangingPunct="1">
              <a:spcBef>
                <a:spcPct val="20000"/>
              </a:spcBef>
              <a:buFont typeface="Arial"/>
              <a:buChar char="•"/>
              <a:defRPr sz="4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018540" indent="-391746" algn="l" defTabSz="626794" rtl="0" eaLnBrk="1" latinLnBrk="0" hangingPunct="1">
              <a:spcBef>
                <a:spcPct val="20000"/>
              </a:spcBef>
              <a:buFont typeface="Arial"/>
              <a:buChar char="–"/>
              <a:defRPr sz="3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66984" indent="-313396" algn="l" defTabSz="626794" rtl="0" eaLnBrk="1" latinLnBrk="0" hangingPunct="1">
              <a:spcBef>
                <a:spcPct val="20000"/>
              </a:spcBef>
              <a:buFont typeface="Arial"/>
              <a:buChar char="•"/>
              <a:defRPr sz="3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93775" indent="-313396" algn="l" defTabSz="626794" rtl="0" eaLnBrk="1" latinLnBrk="0" hangingPunct="1">
              <a:spcBef>
                <a:spcPct val="20000"/>
              </a:spcBef>
              <a:buFont typeface="Arial"/>
              <a:buChar char="–"/>
              <a:defRPr sz="27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820568" indent="-313396" algn="l" defTabSz="626794" rtl="0" eaLnBrk="1" latinLnBrk="0" hangingPunct="1">
              <a:spcBef>
                <a:spcPct val="20000"/>
              </a:spcBef>
              <a:buFont typeface="Arial"/>
              <a:buChar char="»"/>
              <a:defRPr sz="27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447359" indent="-313396" algn="l" defTabSz="6267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4155" indent="-313396" algn="l" defTabSz="6267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00947" indent="-313396" algn="l" defTabSz="6267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7741" indent="-313396" algn="l" defTabSz="6267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Extended user interface / features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Font typeface="Arial"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Font typeface="Arial"/>
              <a:buNone/>
            </a:pPr>
            <a:endParaRPr lang="en-US" sz="13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User-friendly service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509904" y="985778"/>
            <a:ext cx="1205873" cy="2222253"/>
            <a:chOff x="5430522" y="895058"/>
            <a:chExt cx="1205873" cy="2741313"/>
          </a:xfrm>
        </p:grpSpPr>
        <p:pic>
          <p:nvPicPr>
            <p:cNvPr id="14" name="Picture 2" descr="C:\Data\NFC tagging\--- Pictures\NFC phones\galaxyS3_marqueeDevic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30522" y="895058"/>
              <a:ext cx="1205873" cy="2741313"/>
            </a:xfrm>
            <a:prstGeom prst="rect">
              <a:avLst/>
            </a:prstGeom>
            <a:noFill/>
          </p:spPr>
        </p:pic>
        <p:pic>
          <p:nvPicPr>
            <p:cNvPr id="5" name="Picture 4"/>
            <p:cNvPicPr preferRelativeResize="0"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41" y="1153547"/>
              <a:ext cx="996696" cy="21092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/>
          <p:cNvGrpSpPr/>
          <p:nvPr/>
        </p:nvGrpSpPr>
        <p:grpSpPr>
          <a:xfrm>
            <a:off x="6679596" y="985058"/>
            <a:ext cx="1205873" cy="2222253"/>
            <a:chOff x="6600215" y="894336"/>
            <a:chExt cx="1205873" cy="2741313"/>
          </a:xfrm>
        </p:grpSpPr>
        <p:pic>
          <p:nvPicPr>
            <p:cNvPr id="16" name="Picture 2" descr="C:\Data\NFC tagging\--- Pictures\NFC phones\galaxyS3_marqueeDevic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00215" y="894336"/>
              <a:ext cx="1205873" cy="2741313"/>
            </a:xfrm>
            <a:prstGeom prst="rect">
              <a:avLst/>
            </a:prstGeom>
            <a:noFill/>
          </p:spPr>
        </p:pic>
        <p:pic>
          <p:nvPicPr>
            <p:cNvPr id="7" name="Picture 6"/>
            <p:cNvPicPr preferRelativeResize="0"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61" y="1157384"/>
              <a:ext cx="996696" cy="21092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7849289" y="984335"/>
            <a:ext cx="1205873" cy="2222253"/>
            <a:chOff x="7769907" y="893613"/>
            <a:chExt cx="1205873" cy="2741313"/>
          </a:xfrm>
        </p:grpSpPr>
        <p:pic>
          <p:nvPicPr>
            <p:cNvPr id="17" name="Picture 2" descr="C:\Data\NFC tagging\--- Pictures\NFC phones\galaxyS3_marqueeDevic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69907" y="893613"/>
              <a:ext cx="1205873" cy="2741313"/>
            </a:xfrm>
            <a:prstGeom prst="rect">
              <a:avLst/>
            </a:prstGeom>
            <a:noFill/>
          </p:spPr>
        </p:pic>
        <p:pic>
          <p:nvPicPr>
            <p:cNvPr id="8" name="Picture 7"/>
            <p:cNvPicPr preferRelativeResize="0"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135" y="1154196"/>
              <a:ext cx="996696" cy="21092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/>
          <p:cNvPicPr/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11" b="17072"/>
          <a:stretch/>
        </p:blipFill>
        <p:spPr bwMode="auto">
          <a:xfrm>
            <a:off x="618291" y="1436545"/>
            <a:ext cx="4787293" cy="179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50"/>
          <a:stretch/>
        </p:blipFill>
        <p:spPr bwMode="auto">
          <a:xfrm>
            <a:off x="627337" y="4030963"/>
            <a:ext cx="4786564" cy="21948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5508324" y="3696671"/>
            <a:ext cx="1205873" cy="2222253"/>
            <a:chOff x="5428942" y="3605949"/>
            <a:chExt cx="1205873" cy="2741313"/>
          </a:xfrm>
        </p:grpSpPr>
        <p:pic>
          <p:nvPicPr>
            <p:cNvPr id="18" name="Picture 2" descr="C:\Data\NFC tagging\--- Pictures\NFC phones\galaxyS3_marqueeDevic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28942" y="3605949"/>
              <a:ext cx="1205873" cy="2741313"/>
            </a:xfrm>
            <a:prstGeom prst="rect">
              <a:avLst/>
            </a:prstGeom>
            <a:noFill/>
          </p:spPr>
        </p:pic>
        <p:pic>
          <p:nvPicPr>
            <p:cNvPr id="11" name="Picture 10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749" y="3868833"/>
              <a:ext cx="996696" cy="21092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6684664" y="3678215"/>
            <a:ext cx="1205873" cy="2222253"/>
            <a:chOff x="6684664" y="3678214"/>
            <a:chExt cx="1205873" cy="2222253"/>
          </a:xfrm>
        </p:grpSpPr>
        <p:pic>
          <p:nvPicPr>
            <p:cNvPr id="19" name="Picture 2" descr="C:\Data\NFC tagging\--- Pictures\NFC phones\galaxyS3_marqueeDevic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84664" y="3678214"/>
              <a:ext cx="1205873" cy="2222253"/>
            </a:xfrm>
            <a:prstGeom prst="rect">
              <a:avLst/>
            </a:prstGeom>
            <a:noFill/>
          </p:spPr>
        </p:pic>
        <p:pic>
          <p:nvPicPr>
            <p:cNvPr id="13" name="Picture 12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9314" y="3885281"/>
              <a:ext cx="996696" cy="17098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gasket_cleaning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793528" y="4580563"/>
            <a:ext cx="963918" cy="528228"/>
          </a:xfrm>
          <a:prstGeom prst="rect">
            <a:avLst/>
          </a:prstGeom>
        </p:spPr>
      </p:pic>
      <p:pic>
        <p:nvPicPr>
          <p:cNvPr id="25" name="gasket_cleaning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803335" y="4591897"/>
            <a:ext cx="952982" cy="5360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6"/>
          <a:srcRect t="6819" b="39394"/>
          <a:stretch/>
        </p:blipFill>
        <p:spPr>
          <a:xfrm>
            <a:off x="6808085" y="4606092"/>
            <a:ext cx="942839" cy="5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9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 showWhenStopped="0">
                <p:cTn id="1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27" y="206740"/>
            <a:ext cx="8721692" cy="9588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31315" y="384641"/>
            <a:ext cx="434986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Zero-power configuration</a:t>
            </a:r>
            <a:endParaRPr 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venir Medium"/>
              <a:cs typeface="Avenir Medium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7" b="98793" l="473" r="98818">
                        <a14:foregroundMark x1="4019" y1="91952" x2="97045" y2="4829"/>
                        <a14:foregroundMark x1="2719" y1="4628" x2="91489" y2="4024"/>
                        <a14:foregroundMark x1="1418" y1="10060" x2="21986" y2="8853"/>
                        <a14:foregroundMark x1="46809" y1="42254" x2="47872" y2="31992"/>
                        <a14:foregroundMark x1="1655" y1="93964" x2="97518" y2="95171"/>
                        <a14:foregroundMark x1="55792" y1="38833" x2="63239" y2="33602"/>
                        <a14:foregroundMark x1="48109" y1="59759" x2="50000" y2="52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" b="2339"/>
          <a:stretch/>
        </p:blipFill>
        <p:spPr bwMode="auto">
          <a:xfrm>
            <a:off x="218228" y="1146774"/>
            <a:ext cx="5852372" cy="3299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rro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404" y="1552829"/>
            <a:ext cx="2133968" cy="44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155475" y="1632766"/>
            <a:ext cx="203026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45612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FFFF"/>
                </a:solidFill>
              </a:rPr>
              <a:t>Bidirectional </a:t>
            </a:r>
            <a:r>
              <a:rPr lang="en-US" sz="900" dirty="0" smtClean="0">
                <a:solidFill>
                  <a:srgbClr val="FFFFFF"/>
                </a:solidFill>
              </a:rPr>
              <a:t>communication</a:t>
            </a:r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4" name="Picture 13" descr="How it works harvesting2.jpeg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36" b="64000" l="18970" r="81593">
                        <a14:foregroundMark x1="20375" y1="62303" x2="73536" y2="31576"/>
                        <a14:foregroundMark x1="20375" y1="61030" x2="21077" y2="29636"/>
                        <a14:foregroundMark x1="22670" y1="61939" x2="79438" y2="61515"/>
                        <a14:foregroundMark x1="76956" y1="62606" x2="22998" y2="62424"/>
                        <a14:foregroundMark x1="24871" y1="49212" x2="31194" y2="41394"/>
                        <a14:foregroundMark x1="64215" y1="46606" x2="65714" y2="43394"/>
                        <a14:foregroundMark x1="34707" y1="29333" x2="65761" y2="29455"/>
                        <a14:foregroundMark x1="57752" y1="45394" x2="51148" y2="45455"/>
                        <a14:foregroundMark x1="65995" y1="29273" x2="71335" y2="29455"/>
                        <a14:foregroundMark x1="80234" y1="29758" x2="71803" y2="29333"/>
                        <a14:foregroundMark x1="79297" y1="29394" x2="76253" y2="29333"/>
                        <a14:foregroundMark x1="80562" y1="32606" x2="78876" y2="28667"/>
                        <a14:foregroundMark x1="80703" y1="30970" x2="80234" y2="30182"/>
                        <a14:foregroundMark x1="80328" y1="28848" x2="79485" y2="29455"/>
                        <a14:foregroundMark x1="77564" y1="28848" x2="62436" y2="29030"/>
                        <a14:foregroundMark x1="61874" y1="28909" x2="51710" y2="29030"/>
                        <a14:foregroundMark x1="50820" y1="28970" x2="40281" y2="28909"/>
                        <a14:foregroundMark x1="80656" y1="49273" x2="80656" y2="32545"/>
                        <a14:foregroundMark x1="80562" y1="29030" x2="80703" y2="32182"/>
                        <a14:foregroundMark x1="60515" y1="45636" x2="61639" y2="42424"/>
                        <a14:foregroundMark x1="80656" y1="61091" x2="80749" y2="49697"/>
                        <a14:foregroundMark x1="80703" y1="62121" x2="80609" y2="61515"/>
                        <a14:foregroundMark x1="79672" y1="63515" x2="59204" y2="63515"/>
                        <a14:foregroundMark x1="79813" y1="63333" x2="80234" y2="62909"/>
                        <a14:foregroundMark x1="80281" y1="62364" x2="80422" y2="62121"/>
                        <a14:foregroundMark x1="52553" y1="63576" x2="19859" y2="63455"/>
                        <a14:foregroundMark x1="52787" y1="63455" x2="58876" y2="63515"/>
                        <a14:foregroundMark x1="19391" y1="61515" x2="19391" y2="39333"/>
                        <a14:foregroundMark x1="19391" y1="62242" x2="19485" y2="61697"/>
                        <a14:foregroundMark x1="39297" y1="28848" x2="19578" y2="28970"/>
                        <a14:foregroundMark x1="19438" y1="38545" x2="19438" y2="29394"/>
                        <a14:backgroundMark x1="80468" y1="62242" x2="80468" y2="64000"/>
                        <a14:backgroundMark x1="19625" y1="62242" x2="19625" y2="62000"/>
                        <a14:backgroundMark x1="19251" y1="29030" x2="19251" y2="29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8704" r="19150" b="28704"/>
          <a:stretch/>
        </p:blipFill>
        <p:spPr>
          <a:xfrm>
            <a:off x="4597399" y="3314429"/>
            <a:ext cx="4461934" cy="23810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344" y="4593225"/>
            <a:ext cx="8458125" cy="1323237"/>
          </a:xfrm>
          <a:prstGeom prst="rect">
            <a:avLst/>
          </a:prstGeom>
        </p:spPr>
        <p:txBody>
          <a:bodyPr wrap="square" lIns="91234" tIns="45620" rIns="91234" bIns="45620">
            <a:spAutoFit/>
          </a:bodyPr>
          <a:lstStyle/>
          <a:p>
            <a:pPr defTabSz="4561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Configuration / </a:t>
            </a:r>
            <a:r>
              <a:rPr lang="en-US" b="1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calibration</a:t>
            </a:r>
            <a:endParaRPr lang="en-US" dirty="0" smtClean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Fewer production derivatives</a:t>
            </a: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Higher supply flexibility</a:t>
            </a: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Service </a:t>
            </a:r>
            <a:r>
              <a:rPr lang="en-US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diagnostics &amp; contactless calibration</a:t>
            </a:r>
          </a:p>
        </p:txBody>
      </p:sp>
    </p:spTree>
    <p:extLst>
      <p:ext uri="{BB962C8B-B14F-4D97-AF65-F5344CB8AC3E}">
        <p14:creationId xmlns:p14="http://schemas.microsoft.com/office/powerpoint/2010/main" val="95246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asher and phone error and vide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/>
          <a:stretch/>
        </p:blipFill>
        <p:spPr>
          <a:xfrm>
            <a:off x="1434805" y="973640"/>
            <a:ext cx="6323923" cy="3499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1697" y="4410558"/>
            <a:ext cx="6889118" cy="1569459"/>
          </a:xfrm>
          <a:prstGeom prst="rect">
            <a:avLst/>
          </a:prstGeom>
        </p:spPr>
        <p:txBody>
          <a:bodyPr wrap="square" lIns="91234" tIns="45620" rIns="91234" bIns="45620">
            <a:spAutoFit/>
          </a:bodyPr>
          <a:lstStyle/>
          <a:p>
            <a:pPr defTabSz="4561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Convenient maintenance &amp; diagnostics</a:t>
            </a:r>
            <a:endParaRPr lang="en-US" sz="2400" dirty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User</a:t>
            </a:r>
            <a:r>
              <a:rPr lang="en-US" sz="2400" dirty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-friendly service references / </a:t>
            </a: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tips / videos</a:t>
            </a:r>
            <a:endParaRPr lang="en-US" sz="2400" dirty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Extract error diagnostics &amp; provide helpful interactive user service hints</a:t>
            </a:r>
            <a:endParaRPr lang="en-US" sz="2400" dirty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3" y="207995"/>
            <a:ext cx="8727436" cy="9594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31315" y="384641"/>
            <a:ext cx="394305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Self-serve maintenance</a:t>
            </a:r>
            <a:endParaRPr 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9470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rmware washer and pho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5"/>
          <a:stretch/>
        </p:blipFill>
        <p:spPr>
          <a:xfrm>
            <a:off x="527138" y="1012378"/>
            <a:ext cx="8290400" cy="38333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344" y="4538488"/>
            <a:ext cx="8458125" cy="1569459"/>
          </a:xfrm>
          <a:prstGeom prst="rect">
            <a:avLst/>
          </a:prstGeom>
        </p:spPr>
        <p:txBody>
          <a:bodyPr wrap="square" lIns="91234" tIns="45620" rIns="91234" bIns="45620">
            <a:spAutoFit/>
          </a:bodyPr>
          <a:lstStyle/>
          <a:p>
            <a:pPr defTabSz="4561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Bridge- mode</a:t>
            </a:r>
            <a:endParaRPr lang="en-US" sz="2400" dirty="0" smtClean="0">
              <a:solidFill>
                <a:srgbClr val="0070C0"/>
              </a:solidFill>
              <a:latin typeface="Arial"/>
              <a:ea typeface="MS PGothic" charset="0"/>
              <a:cs typeface="Arial"/>
            </a:endParaRP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NTAG I</a:t>
            </a:r>
            <a:r>
              <a:rPr lang="en-US" sz="2400" baseline="300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2</a:t>
            </a: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C serves as a modem, using SRAM buffer</a:t>
            </a: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Unlimited data exchange &amp; unlimited write cycles</a:t>
            </a:r>
          </a:p>
          <a:p>
            <a:pPr marL="405485" lvl="1" indent="-342135" defTabSz="456177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/>
                <a:ea typeface="MS PGothic" charset="0"/>
                <a:cs typeface="Arial"/>
              </a:rPr>
              <a:t>Eliminated connectors &amp; ease machine access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27" y="206740"/>
            <a:ext cx="8721692" cy="9588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31315" y="384641"/>
            <a:ext cx="295775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venir Medium"/>
                <a:cs typeface="Avenir Medium"/>
              </a:rPr>
              <a:t>Firmware update</a:t>
            </a:r>
            <a:endParaRPr 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3809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4195"/>
          <a:stretch/>
        </p:blipFill>
        <p:spPr>
          <a:xfrm>
            <a:off x="869572" y="933862"/>
            <a:ext cx="7138894" cy="505754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412737" y="274638"/>
            <a:ext cx="8229600" cy="7318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NTAG I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C website | </a:t>
            </a:r>
            <a:r>
              <a:rPr lang="en-US" sz="2800" dirty="0" err="1" smtClean="0">
                <a:hlinkClick r:id="rId4"/>
              </a:rPr>
              <a:t>www.nxp-rfid.com</a:t>
            </a:r>
            <a:r>
              <a:rPr lang="en-US" sz="2800" dirty="0" smtClean="0">
                <a:hlinkClick r:id="rId4"/>
              </a:rPr>
              <a:t>/ntag-i2c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1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76" y="147785"/>
            <a:ext cx="8469380" cy="685800"/>
          </a:xfrm>
        </p:spPr>
        <p:txBody>
          <a:bodyPr anchor="ctr"/>
          <a:lstStyle/>
          <a:p>
            <a:r>
              <a:rPr lang="en-US" dirty="0" smtClean="0"/>
              <a:t>Resources | </a:t>
            </a:r>
            <a:r>
              <a:rPr lang="en-US" dirty="0" smtClean="0">
                <a:hlinkClick r:id="rId3"/>
              </a:rPr>
              <a:t>General NTAG I</a:t>
            </a:r>
            <a:r>
              <a:rPr lang="en-US" baseline="30000" dirty="0" smtClean="0">
                <a:hlinkClick r:id="rId3"/>
              </a:rPr>
              <a:t>2</a:t>
            </a:r>
            <a:r>
              <a:rPr lang="en-US" dirty="0" smtClean="0">
                <a:hlinkClick r:id="rId3"/>
              </a:rPr>
              <a:t>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568" y="5358187"/>
            <a:ext cx="1130283" cy="627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t="19824" b="20444"/>
          <a:stretch/>
        </p:blipFill>
        <p:spPr>
          <a:xfrm>
            <a:off x="0" y="1484746"/>
            <a:ext cx="9144000" cy="40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47785"/>
            <a:ext cx="8469380" cy="685800"/>
          </a:xfrm>
        </p:spPr>
        <p:txBody>
          <a:bodyPr anchor="ctr"/>
          <a:lstStyle/>
          <a:p>
            <a:r>
              <a:rPr lang="en-US" dirty="0" smtClean="0"/>
              <a:t>Reference Designs | </a:t>
            </a:r>
            <a:r>
              <a:rPr lang="en-US" dirty="0" smtClean="0">
                <a:hlinkClick r:id="rId3"/>
              </a:rPr>
              <a:t>NTAG I</a:t>
            </a:r>
            <a:r>
              <a:rPr lang="en-US" baseline="30000" dirty="0" smtClean="0">
                <a:hlinkClick r:id="rId3"/>
              </a:rPr>
              <a:t>2</a:t>
            </a:r>
            <a:r>
              <a:rPr lang="en-US" dirty="0" smtClean="0">
                <a:hlinkClick r:id="rId3"/>
              </a:rPr>
              <a:t>C Explorer Kit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34933"/>
            <a:ext cx="9144000" cy="4224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568" y="5358187"/>
            <a:ext cx="1130283" cy="6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68644">
            <a:off x="572642" y="1269949"/>
            <a:ext cx="3093753" cy="41542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Resources | </a:t>
            </a:r>
            <a:r>
              <a:rPr lang="en-US" dirty="0" smtClean="0">
                <a:hlinkClick r:id="rId3"/>
              </a:rPr>
              <a:t>NTAG I</a:t>
            </a:r>
            <a:r>
              <a:rPr lang="en-US" baseline="30000" dirty="0" smtClean="0">
                <a:hlinkClick r:id="rId3"/>
              </a:rPr>
              <a:t>2</a:t>
            </a:r>
            <a:r>
              <a:rPr lang="en-US" dirty="0" smtClean="0">
                <a:hlinkClick r:id="rId3"/>
              </a:rPr>
              <a:t>C Brochure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4332600" y="1430028"/>
            <a:ext cx="4219575" cy="3971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20-</a:t>
            </a:r>
            <a:r>
              <a:rPr lang="en-US" sz="2000" dirty="0">
                <a:solidFill>
                  <a:schemeClr val="accent1"/>
                </a:solidFill>
              </a:rPr>
              <a:t>page </a:t>
            </a:r>
            <a:r>
              <a:rPr lang="en-US" sz="2000" dirty="0" smtClean="0">
                <a:solidFill>
                  <a:schemeClr val="accent1"/>
                </a:solidFill>
              </a:rPr>
              <a:t>brochure outlining applications, use-cases, features and benefits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61" y="2756291"/>
            <a:ext cx="4864963" cy="3223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5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NTAG I</a:t>
            </a:r>
            <a:r>
              <a:rPr lang="en-US" baseline="30000" dirty="0" smtClean="0"/>
              <a:t>2</a:t>
            </a:r>
            <a:r>
              <a:rPr lang="en-US" dirty="0" smtClean="0"/>
              <a:t>C LED demo kit </a:t>
            </a:r>
            <a:r>
              <a:rPr lang="en-US" sz="2400" dirty="0" smtClean="0"/>
              <a:t>(OM5569/NT312D)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141017" y="1364200"/>
            <a:ext cx="4856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Contents: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LED demo board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Class 5 antenna board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(10) 1KB NTAG I2C samples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Available through </a:t>
            </a:r>
            <a:r>
              <a:rPr lang="en-US" dirty="0" err="1" smtClean="0"/>
              <a:t>eDemoboard</a:t>
            </a:r>
            <a:r>
              <a:rPr lang="en-US" dirty="0" smtClean="0"/>
              <a:t> page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Reference: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err="1">
                <a:hlinkClick r:id="rId3"/>
              </a:rPr>
              <a:t>www.nxp.com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demoboard</a:t>
            </a:r>
            <a:r>
              <a:rPr lang="en-US" dirty="0">
                <a:hlinkClick r:id="rId3"/>
              </a:rPr>
              <a:t>/OM5569.html</a:t>
            </a:r>
            <a:endParaRPr lang="en-US" dirty="0" smtClean="0"/>
          </a:p>
          <a:p>
            <a:r>
              <a:rPr lang="en-US" dirty="0" smtClean="0"/>
              <a:t>	   	   	        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30" y="4012165"/>
            <a:ext cx="5661517" cy="1677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1" b="100000" l="0" r="89975">
                        <a14:foregroundMark x1="51609" y1="98460" x2="51609" y2="98460"/>
                        <a14:foregroundMark x1="54084" y1="98570" x2="62871" y2="99230"/>
                        <a14:foregroundMark x1="72401" y1="44774" x2="75248" y2="22662"/>
                        <a14:backgroundMark x1="50866" y1="99230" x2="58911" y2="99780"/>
                      </a14:backgroundRemoval>
                    </a14:imgEffect>
                  </a14:imgLayer>
                </a14:imgProps>
              </a:ext>
            </a:extLst>
          </a:blip>
          <a:srcRect t="12875" r="23603" b="768"/>
          <a:stretch/>
        </p:blipFill>
        <p:spPr>
          <a:xfrm>
            <a:off x="250836" y="1511053"/>
            <a:ext cx="3509453" cy="446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3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NTAG I</a:t>
            </a:r>
            <a:r>
              <a:rPr lang="en-US" baseline="30000" dirty="0" smtClean="0"/>
              <a:t>2</a:t>
            </a:r>
            <a:r>
              <a:rPr lang="en-US" dirty="0" smtClean="0"/>
              <a:t>C | LED Demo – RF </a:t>
            </a:r>
            <a:r>
              <a:rPr lang="en-US" dirty="0" smtClean="0">
                <a:sym typeface="Wingdings"/>
              </a:rPr>
              <a:t> I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C direction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046" y="1118032"/>
            <a:ext cx="86219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RF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 I</a:t>
            </a:r>
            <a:r>
              <a:rPr lang="en-US" baseline="30000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2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C data direction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Press a color on “Board Configuration” on the app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Confirm RGB LED on LED Demo illuminates</a:t>
            </a:r>
          </a:p>
          <a:p>
            <a:pPr marL="342900" indent="-342900">
              <a:buFont typeface="Arial"/>
              <a:buChar char="•"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885459"/>
            <a:ext cx="889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/>
              <a:t>NFC | Principal of operation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10011" y="1602879"/>
            <a:ext cx="6662440" cy="4057650"/>
          </a:xfrm>
        </p:spPr>
        <p:txBody>
          <a:bodyPr>
            <a:noAutofit/>
          </a:bodyPr>
          <a:lstStyle/>
          <a:p>
            <a:r>
              <a:rPr lang="en-US" sz="1575" dirty="0"/>
              <a:t>Same fundamental principle as RFID, contactless smart cards or access control badges</a:t>
            </a:r>
          </a:p>
          <a:p>
            <a:r>
              <a:rPr lang="en-US" sz="1575" dirty="0"/>
              <a:t>Reader (e.g. mobile device) provides power, initiates RF communications &amp; captures data from the tag (or programs data into the tag)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05428" y="2779681"/>
            <a:ext cx="6161073" cy="2514617"/>
            <a:chOff x="685800" y="3497857"/>
            <a:chExt cx="7823585" cy="3352822"/>
          </a:xfrm>
        </p:grpSpPr>
        <p:sp>
          <p:nvSpPr>
            <p:cNvPr id="12" name="Rectangle 11"/>
            <p:cNvSpPr/>
            <p:nvPr/>
          </p:nvSpPr>
          <p:spPr>
            <a:xfrm>
              <a:off x="685800" y="3497857"/>
              <a:ext cx="7823585" cy="335282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2414"/>
              <a:endParaRPr lang="en-US" sz="1013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99"/>
            <a:stretch/>
          </p:blipFill>
          <p:spPr bwMode="auto">
            <a:xfrm>
              <a:off x="2743200" y="3505200"/>
              <a:ext cx="4419600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0" name="Group 49"/>
            <p:cNvGrpSpPr/>
            <p:nvPr/>
          </p:nvGrpSpPr>
          <p:grpSpPr>
            <a:xfrm>
              <a:off x="3733800" y="4367266"/>
              <a:ext cx="2514600" cy="1466649"/>
              <a:chOff x="6415864" y="2027020"/>
              <a:chExt cx="1288803" cy="1466649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808819" y="3162724"/>
                <a:ext cx="469685" cy="330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352414"/>
                <a:r>
                  <a:rPr lang="en-US" sz="1013" dirty="0">
                    <a:solidFill>
                      <a:srgbClr val="5D8637"/>
                    </a:solidFill>
                    <a:latin typeface="Calibri"/>
                  </a:rPr>
                  <a:t>13.56MHz</a:t>
                </a:r>
              </a:p>
            </p:txBody>
          </p:sp>
          <p:pic>
            <p:nvPicPr>
              <p:cNvPr id="3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9409" t="34862" r="41976" b="50879"/>
              <a:stretch/>
            </p:blipFill>
            <p:spPr bwMode="auto">
              <a:xfrm>
                <a:off x="6415864" y="2027020"/>
                <a:ext cx="1288803" cy="326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57" name="Picture 2" descr="C:\Data\NFC tagging\--- Pictures\NFC phones\galaxyS3_marqueeDevic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3153250">
              <a:off x="1458227" y="3816145"/>
              <a:ext cx="926816" cy="1743751"/>
            </a:xfrm>
            <a:prstGeom prst="rect">
              <a:avLst/>
            </a:prstGeom>
            <a:noFill/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167" y1="22667" x2="50167" y2="22667"/>
                        <a14:foregroundMark x1="50333" y1="19333" x2="50333" y2="19333"/>
                        <a14:foregroundMark x1="47333" y1="18667" x2="47333" y2="18667"/>
                      </a14:backgroundRemoval>
                    </a14:imgEffect>
                  </a14:imgLayer>
                </a14:imgProps>
              </a:ext>
            </a:extLst>
          </a:blip>
          <a:srcRect l="16003" t="16425" r="16918" b="16500"/>
          <a:stretch/>
        </p:blipFill>
        <p:spPr>
          <a:xfrm>
            <a:off x="6589869" y="3179789"/>
            <a:ext cx="779119" cy="779096"/>
          </a:xfrm>
          <a:prstGeom prst="rect">
            <a:avLst/>
          </a:prstGeom>
        </p:spPr>
      </p:pic>
      <p:pic>
        <p:nvPicPr>
          <p:cNvPr id="2050" name="Picture 2" descr="http://www.clker.com/cliparts/5/7/d/e/12236153911000423050rsamurti_RSA_IEC_Transformer_Symbol-2.svg.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60634" y="4362445"/>
            <a:ext cx="567252" cy="9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90930" y="5160636"/>
            <a:ext cx="12362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Like </a:t>
            </a:r>
            <a:r>
              <a:rPr lang="en-US" sz="1013"/>
              <a:t>a transformer</a:t>
            </a:r>
            <a:endParaRPr lang="en-US" sz="1013"/>
          </a:p>
        </p:txBody>
      </p:sp>
      <p:sp>
        <p:nvSpPr>
          <p:cNvPr id="14" name="TextBox 13"/>
          <p:cNvSpPr txBox="1"/>
          <p:nvPr/>
        </p:nvSpPr>
        <p:spPr>
          <a:xfrm>
            <a:off x="1739361" y="4385703"/>
            <a:ext cx="1141826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READER</a:t>
            </a:r>
            <a:endParaRPr lang="en-US" sz="1575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378918" y="4385703"/>
            <a:ext cx="1141826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b="1" dirty="0"/>
              <a:t>TAG</a:t>
            </a:r>
            <a:endParaRPr lang="en-US" sz="1575" b="1" dirty="0"/>
          </a:p>
        </p:txBody>
      </p:sp>
    </p:spTree>
    <p:extLst>
      <p:ext uri="{BB962C8B-B14F-4D97-AF65-F5344CB8AC3E}">
        <p14:creationId xmlns:p14="http://schemas.microsoft.com/office/powerpoint/2010/main" val="412892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NTAG I</a:t>
            </a:r>
            <a:r>
              <a:rPr lang="en-US" baseline="30000" dirty="0" smtClean="0"/>
              <a:t>2</a:t>
            </a:r>
            <a:r>
              <a:rPr lang="en-US" dirty="0" smtClean="0"/>
              <a:t>C | LED Demo –</a:t>
            </a:r>
            <a:r>
              <a:rPr lang="en-US" dirty="0" smtClean="0">
                <a:sym typeface="Wingdings"/>
              </a:rPr>
              <a:t> I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C  RF direction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046" y="1118032"/>
            <a:ext cx="86219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I</a:t>
            </a:r>
            <a:r>
              <a:rPr lang="en-US" baseline="30000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2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C  RF data direction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Press a numbered switch on the LED Demo Board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Confirm the appropriate numbered rectangle on the app illuminates</a:t>
            </a:r>
          </a:p>
          <a:p>
            <a:pPr marL="342900" indent="-342900">
              <a:buFont typeface="Arial"/>
              <a:buChar char="•"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75" y="3478993"/>
            <a:ext cx="8712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3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NTAG I</a:t>
            </a:r>
            <a:r>
              <a:rPr lang="en-US" baseline="30000" dirty="0" smtClean="0"/>
              <a:t>2</a:t>
            </a:r>
            <a:r>
              <a:rPr lang="en-US" dirty="0" smtClean="0"/>
              <a:t>C | LED Demo Temperature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046" y="983872"/>
            <a:ext cx="8991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Temperature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The LM75A temp sensor provides temperature in °C to the app via SRAM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The app calculates the temp and displays it in 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°F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74" y="2877058"/>
            <a:ext cx="4000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8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5946"/>
            <a:ext cx="8469380" cy="685800"/>
          </a:xfrm>
        </p:spPr>
        <p:txBody>
          <a:bodyPr/>
          <a:lstStyle/>
          <a:p>
            <a:r>
              <a:rPr lang="en-GB" sz="2800" dirty="0" smtClean="0"/>
              <a:t>NXP Connected Tags | </a:t>
            </a:r>
            <a:r>
              <a:rPr lang="en-GB" sz="2000" dirty="0"/>
              <a:t>Product </a:t>
            </a:r>
            <a:r>
              <a:rPr lang="en-GB" sz="2000" dirty="0" smtClean="0"/>
              <a:t>offerings</a:t>
            </a:r>
            <a:endParaRPr lang="en-GB" sz="2000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013642"/>
              </p:ext>
            </p:extLst>
          </p:nvPr>
        </p:nvGraphicFramePr>
        <p:xfrm>
          <a:off x="2068596" y="2790155"/>
          <a:ext cx="5057255" cy="2782794"/>
        </p:xfrm>
        <a:graphic>
          <a:graphicData uri="http://schemas.openxmlformats.org/drawingml/2006/table">
            <a:tbl>
              <a:tblPr/>
              <a:tblGrid>
                <a:gridCol w="1453417"/>
                <a:gridCol w="1801919"/>
                <a:gridCol w="1801919"/>
              </a:tblGrid>
              <a:tr h="635875">
                <a:tc>
                  <a:txBody>
                    <a:bodyPr/>
                    <a:lstStyle>
                      <a:lvl1pPr marL="0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38958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779163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168745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558326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1947908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337489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2727071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11665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Product Type</a:t>
                      </a: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B0"/>
                    </a:solidFill>
                  </a:tcPr>
                </a:tc>
                <a:tc>
                  <a:txBody>
                    <a:bodyPr/>
                    <a:lstStyle>
                      <a:lvl1pPr marL="0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38958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779163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168745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558326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1947908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337489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2727071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11665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altLang="en-US" sz="1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NT3H1101W0FHK</a:t>
                      </a:r>
                      <a:endParaRPr kumimoji="0" lang="en-US" altLang="en-US" sz="1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NT3H1101W0FTT</a:t>
                      </a:r>
                      <a:endParaRPr kumimoji="0" lang="en-US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B0"/>
                    </a:solidFill>
                  </a:tcPr>
                </a:tc>
              </a:tr>
              <a:tr h="465962">
                <a:tc>
                  <a:txBody>
                    <a:bodyPr/>
                    <a:lstStyle>
                      <a:lvl1pPr marL="0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38958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779163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168745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558326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1947908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337489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2727071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11665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Description</a:t>
                      </a:r>
                      <a:endParaRPr kumimoji="0" lang="en-US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5E4"/>
                    </a:solidFill>
                  </a:tcPr>
                </a:tc>
                <a:tc>
                  <a:txBody>
                    <a:bodyPr/>
                    <a:lstStyle>
                      <a:lvl1pPr marL="0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38958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779163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168745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558326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1947908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337489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2727071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11665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NTAG I</a:t>
                      </a:r>
                      <a:r>
                        <a:rPr kumimoji="0" lang="de-AT" altLang="en-US" sz="15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de-AT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 1KB</a:t>
                      </a:r>
                      <a:endParaRPr kumimoji="0" lang="en-US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NTAG I</a:t>
                      </a:r>
                      <a:r>
                        <a:rPr kumimoji="0" lang="de-AT" altLang="en-US" sz="15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de-AT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 1KB</a:t>
                      </a:r>
                      <a:endParaRPr kumimoji="0" lang="en-US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5E4"/>
                    </a:solidFill>
                  </a:tcPr>
                </a:tc>
              </a:tr>
              <a:tr h="465962">
                <a:tc>
                  <a:txBody>
                    <a:bodyPr/>
                    <a:lstStyle>
                      <a:lvl1pPr marL="0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38958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779163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168745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558326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1947908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337489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2727071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11665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Delivery Form</a:t>
                      </a:r>
                      <a:endParaRPr kumimoji="0" lang="en-US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2F2"/>
                    </a:solidFill>
                  </a:tcPr>
                </a:tc>
                <a:tc>
                  <a:txBody>
                    <a:bodyPr/>
                    <a:lstStyle>
                      <a:lvl1pPr marL="0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38958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779163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168745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558326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1947908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337489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2727071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11665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SOT902</a:t>
                      </a:r>
                      <a:endParaRPr kumimoji="0" lang="en-US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TSSOP8</a:t>
                      </a: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2F2"/>
                    </a:solidFill>
                  </a:tcPr>
                </a:tc>
              </a:tr>
              <a:tr h="635875">
                <a:tc>
                  <a:txBody>
                    <a:bodyPr/>
                    <a:lstStyle>
                      <a:lvl1pPr marL="0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38958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779163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168745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558326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1947908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337489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2727071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11665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Sales 12NC</a:t>
                      </a: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5E4"/>
                    </a:solidFill>
                  </a:tcPr>
                </a:tc>
                <a:tc>
                  <a:txBody>
                    <a:bodyPr/>
                    <a:lstStyle>
                      <a:lvl1pPr marL="0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38958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779163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168745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558326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1947908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337489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2727071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11665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9353 028 42125</a:t>
                      </a:r>
                      <a:endParaRPr kumimoji="0" lang="en-US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935 305 481 118</a:t>
                      </a: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5E4"/>
                    </a:solidFill>
                  </a:tcPr>
                </a:tc>
              </a:tr>
              <a:tr h="465962">
                <a:tc>
                  <a:txBody>
                    <a:bodyPr/>
                    <a:lstStyle>
                      <a:lvl1pPr marL="0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38958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779163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168745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558326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1947908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337489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2727071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11665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MOQ</a:t>
                      </a:r>
                      <a:endParaRPr kumimoji="0" lang="en-US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2F2"/>
                    </a:solidFill>
                  </a:tcPr>
                </a:tc>
                <a:tc>
                  <a:txBody>
                    <a:bodyPr/>
                    <a:lstStyle>
                      <a:lvl1pPr marL="0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38958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779163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168745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558326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1947908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337489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2727071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116652" algn="l" defTabSz="779163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4kpcs</a:t>
                      </a:r>
                      <a:endParaRPr kumimoji="0" lang="en-US" alt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2.5kpcs</a:t>
                      </a:r>
                    </a:p>
                  </a:txBody>
                  <a:tcPr marL="91445" marR="91445" marT="60960" marB="6096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2F2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 descr="NXP-NTAG-I2C.jpg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46" t="14173" r="19975" b="18065"/>
          <a:stretch/>
        </p:blipFill>
        <p:spPr>
          <a:xfrm>
            <a:off x="3712161" y="1533288"/>
            <a:ext cx="1455895" cy="1232789"/>
          </a:xfrm>
          <a:prstGeom prst="rect">
            <a:avLst/>
          </a:prstGeom>
        </p:spPr>
      </p:pic>
      <p:pic>
        <p:nvPicPr>
          <p:cNvPr id="2" name="Picture 1" descr="NTAG I2C TSSOP8.jp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5" t="17945" r="21260" b="19742"/>
          <a:stretch/>
        </p:blipFill>
        <p:spPr>
          <a:xfrm>
            <a:off x="5500446" y="1268546"/>
            <a:ext cx="1494207" cy="15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446088" y="971311"/>
            <a:ext cx="8697912" cy="51085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smtClean="0">
                <a:solidFill>
                  <a:srgbClr val="587EBD"/>
                </a:solidFill>
              </a:rPr>
              <a:t>NFC is becoming ubiquitous in today’s smart phones</a:t>
            </a:r>
          </a:p>
          <a:p>
            <a:pPr lvl="1">
              <a:lnSpc>
                <a:spcPct val="100000"/>
              </a:lnSpc>
            </a:pPr>
            <a:r>
              <a:rPr lang="en-US" sz="1600" dirty="0" smtClean="0">
                <a:solidFill>
                  <a:srgbClr val="587EBD"/>
                </a:solidFill>
              </a:rPr>
              <a:t>500 million NFC enabled phones shipped in 2014</a:t>
            </a:r>
          </a:p>
          <a:p>
            <a:pPr marL="253743" lvl="1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b="1" dirty="0">
                <a:solidFill>
                  <a:srgbClr val="587EBD"/>
                </a:solidFill>
                <a:ea typeface="+mn-ea"/>
                <a:cs typeface="+mn-cs"/>
              </a:rPr>
              <a:t>NTAG I</a:t>
            </a:r>
            <a:r>
              <a:rPr lang="en-US" b="1" baseline="30000" dirty="0">
                <a:solidFill>
                  <a:srgbClr val="587EBD"/>
                </a:solidFill>
                <a:ea typeface="+mn-ea"/>
                <a:cs typeface="+mn-cs"/>
              </a:rPr>
              <a:t>2</a:t>
            </a:r>
            <a:r>
              <a:rPr lang="en-US" b="1" dirty="0">
                <a:solidFill>
                  <a:srgbClr val="587EBD"/>
                </a:solidFill>
                <a:ea typeface="+mn-ea"/>
                <a:cs typeface="+mn-cs"/>
              </a:rPr>
              <a:t>C </a:t>
            </a:r>
            <a:r>
              <a:rPr lang="en-US" b="1" dirty="0" smtClean="0">
                <a:solidFill>
                  <a:srgbClr val="587EBD"/>
                </a:solidFill>
                <a:ea typeface="+mn-ea"/>
                <a:cs typeface="+mn-cs"/>
              </a:rPr>
              <a:t>connected tags enable</a:t>
            </a:r>
          </a:p>
          <a:p>
            <a:pPr marL="710483" lvl="2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dirty="0" smtClean="0">
                <a:solidFill>
                  <a:srgbClr val="587EBD"/>
                </a:solidFill>
                <a:ea typeface="+mn-ea"/>
                <a:cs typeface="+mn-cs"/>
              </a:rPr>
              <a:t>Feature-rich, cost effective soloutions</a:t>
            </a:r>
          </a:p>
          <a:p>
            <a:pPr marL="710483" lvl="2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dirty="0" smtClean="0">
                <a:solidFill>
                  <a:srgbClr val="587EBD"/>
                </a:solidFill>
                <a:ea typeface="+mn-ea"/>
                <a:cs typeface="+mn-cs"/>
              </a:rPr>
              <a:t>Passive, low power operation</a:t>
            </a:r>
          </a:p>
          <a:p>
            <a:pPr marL="710483" lvl="2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dirty="0">
                <a:solidFill>
                  <a:srgbClr val="587EBD"/>
                </a:solidFill>
                <a:ea typeface="+mn-ea"/>
                <a:cs typeface="+mn-cs"/>
              </a:rPr>
              <a:t>P</a:t>
            </a:r>
            <a:r>
              <a:rPr lang="en-US" dirty="0" smtClean="0">
                <a:solidFill>
                  <a:srgbClr val="587EBD"/>
                </a:solidFill>
                <a:ea typeface="+mn-ea"/>
                <a:cs typeface="+mn-cs"/>
              </a:rPr>
              <a:t>rivate / tap-by-intent interaction for embedded sytems</a:t>
            </a:r>
            <a:endParaRPr lang="en-US" dirty="0">
              <a:solidFill>
                <a:srgbClr val="587EBD"/>
              </a:solidFill>
              <a:ea typeface="+mn-ea"/>
              <a:cs typeface="+mn-cs"/>
            </a:endParaRPr>
          </a:p>
          <a:p>
            <a:pPr marL="253743" lvl="1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b="1" dirty="0">
                <a:solidFill>
                  <a:srgbClr val="587EBD"/>
                </a:solidFill>
                <a:ea typeface="+mn-ea"/>
                <a:cs typeface="+mn-cs"/>
              </a:rPr>
              <a:t>Use </a:t>
            </a:r>
            <a:r>
              <a:rPr lang="en-US" b="1" dirty="0" smtClean="0">
                <a:solidFill>
                  <a:srgbClr val="587EBD"/>
                </a:solidFill>
                <a:ea typeface="+mn-ea"/>
                <a:cs typeface="+mn-cs"/>
              </a:rPr>
              <a:t>cases</a:t>
            </a:r>
          </a:p>
          <a:p>
            <a:pPr marL="710483" lvl="2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dirty="0">
                <a:solidFill>
                  <a:srgbClr val="587EBD"/>
                </a:solidFill>
              </a:rPr>
              <a:t>Improved registration </a:t>
            </a:r>
            <a:r>
              <a:rPr lang="en-US" dirty="0" smtClean="0">
                <a:solidFill>
                  <a:srgbClr val="587EBD"/>
                </a:solidFill>
              </a:rPr>
              <a:t>response</a:t>
            </a:r>
          </a:p>
          <a:p>
            <a:pPr marL="710483" lvl="2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dirty="0" smtClean="0">
                <a:solidFill>
                  <a:srgbClr val="587EBD"/>
                </a:solidFill>
              </a:rPr>
              <a:t>Zero-power interaction</a:t>
            </a:r>
          </a:p>
          <a:p>
            <a:pPr marL="710483" lvl="2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dirty="0" smtClean="0">
                <a:solidFill>
                  <a:srgbClr val="587EBD"/>
                </a:solidFill>
              </a:rPr>
              <a:t>Extended user-interface</a:t>
            </a:r>
            <a:endParaRPr lang="en-US" dirty="0">
              <a:solidFill>
                <a:srgbClr val="587EBD"/>
              </a:solidFill>
            </a:endParaRPr>
          </a:p>
          <a:p>
            <a:pPr marL="710483" lvl="2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dirty="0" smtClean="0">
                <a:solidFill>
                  <a:srgbClr val="587EBD"/>
                </a:solidFill>
              </a:rPr>
              <a:t>Wireless configuration and customization</a:t>
            </a:r>
          </a:p>
          <a:p>
            <a:pPr marL="710483" lvl="2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dirty="0" smtClean="0">
                <a:solidFill>
                  <a:srgbClr val="587EBD"/>
                </a:solidFill>
              </a:rPr>
              <a:t>Enhanced maintenance and servicability</a:t>
            </a:r>
          </a:p>
          <a:p>
            <a:pPr marL="253743" lvl="1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b="1" dirty="0" smtClean="0">
                <a:solidFill>
                  <a:srgbClr val="587EBD"/>
                </a:solidFill>
                <a:ea typeface="+mn-ea"/>
                <a:cs typeface="+mn-cs"/>
              </a:rPr>
              <a:t>Resources </a:t>
            </a:r>
            <a:r>
              <a:rPr lang="en-US" b="1" dirty="0">
                <a:solidFill>
                  <a:srgbClr val="587EBD"/>
                </a:solidFill>
                <a:ea typeface="+mn-ea"/>
                <a:cs typeface="+mn-cs"/>
              </a:rPr>
              <a:t>to get </a:t>
            </a:r>
            <a:r>
              <a:rPr lang="en-US" b="1" dirty="0" smtClean="0">
                <a:solidFill>
                  <a:srgbClr val="587EBD"/>
                </a:solidFill>
                <a:ea typeface="+mn-ea"/>
                <a:cs typeface="+mn-cs"/>
              </a:rPr>
              <a:t>started</a:t>
            </a:r>
          </a:p>
          <a:p>
            <a:pPr marL="710483" lvl="2">
              <a:lnSpc>
                <a:spcPct val="100000"/>
              </a:lnSpc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dirty="0" smtClean="0">
                <a:solidFill>
                  <a:srgbClr val="587EBD"/>
                </a:solidFill>
                <a:ea typeface="+mn-ea"/>
                <a:cs typeface="+mn-cs"/>
              </a:rPr>
              <a:t>Visit </a:t>
            </a:r>
            <a:r>
              <a:rPr lang="en-US" dirty="0" smtClean="0">
                <a:solidFill>
                  <a:srgbClr val="587EBD"/>
                </a:solidFill>
                <a:ea typeface="+mn-ea"/>
                <a:cs typeface="+mn-cs"/>
                <a:hlinkClick r:id="rId4"/>
              </a:rPr>
              <a:t>www.nxp-rfid.com/ntag-i2c</a:t>
            </a:r>
            <a:r>
              <a:rPr lang="en-US" dirty="0" smtClean="0">
                <a:solidFill>
                  <a:srgbClr val="587EBD"/>
                </a:solidFill>
                <a:ea typeface="+mn-ea"/>
                <a:cs typeface="+mn-cs"/>
              </a:rPr>
              <a:t> for additional information</a:t>
            </a:r>
            <a:endParaRPr lang="en-US" dirty="0">
              <a:solidFill>
                <a:srgbClr val="587EBD"/>
              </a:solidFill>
              <a:ea typeface="+mn-ea"/>
              <a:cs typeface="+mn-cs"/>
            </a:endParaRPr>
          </a:p>
          <a:p>
            <a:pPr lvl="1">
              <a:lnSpc>
                <a:spcPct val="100000"/>
              </a:lnSpc>
            </a:pPr>
            <a:endParaRPr lang="en-US" sz="1400" dirty="0" smtClean="0">
              <a:solidFill>
                <a:srgbClr val="587E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11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NTAG I²C </a:t>
            </a:r>
            <a:r>
              <a:rPr lang="en-US" i="1" dirty="0" smtClean="0"/>
              <a:t>plus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5582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smtClean="0"/>
              <a:t>NTAG I²C vs. NTAG I²C </a:t>
            </a:r>
            <a:r>
              <a:rPr lang="de-AT" sz="2800" i="1" dirty="0" smtClean="0">
                <a:solidFill>
                  <a:srgbClr val="FF0000"/>
                </a:solidFill>
              </a:rPr>
              <a:t>plus</a:t>
            </a:r>
            <a:endParaRPr lang="de-AT" sz="28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32483"/>
              </p:ext>
            </p:extLst>
          </p:nvPr>
        </p:nvGraphicFramePr>
        <p:xfrm>
          <a:off x="542214" y="980728"/>
          <a:ext cx="8215795" cy="4842395"/>
        </p:xfrm>
        <a:graphic>
          <a:graphicData uri="http://schemas.openxmlformats.org/drawingml/2006/table">
            <a:tbl>
              <a:tblPr bandRow="1" bandCol="1">
                <a:tableStyleId>{5C22544A-7EE6-4342-B048-85BDC9FD1C3A}</a:tableStyleId>
              </a:tblPr>
              <a:tblGrid>
                <a:gridCol w="2433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65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995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6672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188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Feature</a:t>
                      </a:r>
                      <a:endParaRPr kumimoji="0" lang="en-US" altLang="en-US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NTAG I²C</a:t>
                      </a: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27000" marR="27000" marT="27000" marB="270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NTAG I²C plus</a:t>
                      </a:r>
                      <a:endParaRPr kumimoji="0" lang="en-US" altLang="en-US" sz="1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27000" marR="27000" marT="27000" marB="270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Comment – What is new</a:t>
                      </a: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27000" marR="27000" marT="27000" marB="270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05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Backward compatibility</a:t>
                      </a:r>
                      <a:endParaRPr kumimoji="0" lang="en-US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54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New features are backward compatible to NXPs NTAG 21xF family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</a:tr>
              <a:tr h="412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Interoperability with NFC enabled devices</a:t>
                      </a:r>
                      <a:endParaRPr kumimoji="0" lang="en-US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54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+</a:t>
                      </a:r>
                      <a:endParaRPr kumimoji="0" lang="en-US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+++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All features are accessible/useable via sector 0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</a:tr>
              <a:tr h="946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Memory access protection via NFC interface</a:t>
                      </a:r>
                      <a:endParaRPr kumimoji="0" lang="en-US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54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+</a:t>
                      </a:r>
                      <a:endParaRPr kumimoji="0" lang="en-US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+++</a:t>
                      </a:r>
                      <a:endParaRPr kumimoji="0" lang="en-US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(Optional) 32-bit password to write or </a:t>
                      </a: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read &amp; write </a:t>
                      </a: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protect (parts of) EEPROM and/or SRAM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Disable NFC access at all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Disable NFC access to sector 1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05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Memory access protection via I²C interface</a:t>
                      </a:r>
                      <a:endParaRPr kumimoji="0" lang="en-US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54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smtClean="0">
                          <a:effectLst/>
                        </a:rPr>
                        <a:t>Restrict access to protected area from I²C perspective to read-only or no access at all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000" marR="27000" marT="27000" marB="27000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2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ECC based Originality Signature</a:t>
                      </a:r>
                      <a:endParaRPr kumimoji="0" lang="en-US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54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Genuine and simple authentication scheme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05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Pass-through performance</a:t>
                      </a:r>
                      <a:endParaRPr kumimoji="0" lang="en-US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54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+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+++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Four times higher pass-through performance due to introduced FAST WRITE command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12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u="none" strike="noStrike" kern="1200" dirty="0" smtClean="0">
                          <a:effectLst/>
                        </a:rPr>
                        <a:t>Wave-soldering assembly</a:t>
                      </a:r>
                      <a:endParaRPr lang="en-US" alt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u="none" strike="noStrike" kern="1200" dirty="0" smtClean="0">
                          <a:effectLst/>
                        </a:rPr>
                        <a:t>On top of XQFN8 and</a:t>
                      </a:r>
                      <a:r>
                        <a:rPr lang="en-US" altLang="en-US" sz="1100" u="none" strike="noStrike" kern="1200" baseline="0" dirty="0" smtClean="0">
                          <a:effectLst/>
                        </a:rPr>
                        <a:t> TSSOP8 package, we offer </a:t>
                      </a:r>
                      <a:r>
                        <a:rPr lang="en-US" altLang="en-US" sz="1200" u="none" strike="noStrike" kern="1200" dirty="0" smtClean="0">
                          <a:effectLst/>
                        </a:rPr>
                        <a:t>SO8</a:t>
                      </a:r>
                      <a:r>
                        <a:rPr lang="en-US" altLang="en-US" sz="1100" u="none" strike="noStrike" kern="1200" baseline="0" dirty="0" smtClean="0">
                          <a:effectLst/>
                        </a:rPr>
                        <a:t> package</a:t>
                      </a:r>
                      <a:endParaRPr lang="en-US" alt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000" marR="27000" marT="27000" marB="27000" anchor="ctr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5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Temperature range</a:t>
                      </a:r>
                      <a:endParaRPr kumimoji="0" lang="en-US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54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-40°C to 95°C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-40°C to </a:t>
                      </a:r>
                      <a:r>
                        <a:rPr kumimoji="0" lang="en-US" altLang="en-US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105</a:t>
                      </a:r>
                      <a:r>
                        <a:rPr kumimoji="0" lang="en-US" altLang="en-US" sz="12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°C</a:t>
                      </a:r>
                      <a:endParaRPr kumimoji="0" lang="en-US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For industrial applications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2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Supply Voltage Range</a:t>
                      </a:r>
                      <a:endParaRPr kumimoji="0" lang="en-US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54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1.8V to 3.6V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1.67</a:t>
                      </a:r>
                      <a:r>
                        <a:rPr kumimoji="0" lang="en-US" altLang="en-US" sz="11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to 3.6V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For single cell supplied devices - like wearables</a:t>
                      </a:r>
                      <a:endParaRPr kumimoji="0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27000" marR="27000" marT="27000" marB="27000"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26" y="1244687"/>
            <a:ext cx="504056" cy="479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26" y="3198069"/>
            <a:ext cx="504056" cy="4798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16" y="3641501"/>
            <a:ext cx="504056" cy="4798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26" y="4688870"/>
            <a:ext cx="504056" cy="479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00" y="1400936"/>
            <a:ext cx="227104" cy="2278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00" y="3375197"/>
            <a:ext cx="227104" cy="227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00" y="3840408"/>
            <a:ext cx="227104" cy="2278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00" y="4841537"/>
            <a:ext cx="227104" cy="2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NTAG I²C </a:t>
            </a:r>
            <a:r>
              <a:rPr lang="en-US" sz="2800" i="1" dirty="0" smtClean="0"/>
              <a:t>plus</a:t>
            </a:r>
            <a:r>
              <a:rPr lang="en-US" sz="2800" dirty="0" smtClean="0"/>
              <a:t> features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1052736"/>
            <a:ext cx="8288338" cy="4824536"/>
          </a:xfrm>
        </p:spPr>
        <p:txBody>
          <a:bodyPr/>
          <a:lstStyle/>
          <a:p>
            <a:r>
              <a:rPr lang="en-US" sz="1400" dirty="0" smtClean="0"/>
              <a:t>NFC Forum Type 2 Tag (will be possible to certify)</a:t>
            </a:r>
          </a:p>
          <a:p>
            <a:r>
              <a:rPr lang="en-US" sz="1400" dirty="0" smtClean="0"/>
              <a:t>Dual interface </a:t>
            </a:r>
          </a:p>
          <a:p>
            <a:pPr lvl="1"/>
            <a:r>
              <a:rPr lang="en-US" sz="1200" dirty="0" smtClean="0"/>
              <a:t>NFC &amp; I²C (100 &amp; 400kHz) interface</a:t>
            </a:r>
          </a:p>
          <a:p>
            <a:pPr lvl="1"/>
            <a:r>
              <a:rPr lang="en-US" sz="1200" b="1" dirty="0" smtClean="0"/>
              <a:t>50 pF input capacitance</a:t>
            </a:r>
          </a:p>
          <a:p>
            <a:r>
              <a:rPr lang="en-US" sz="1400" dirty="0" smtClean="0"/>
              <a:t>Either 888 or </a:t>
            </a:r>
            <a:r>
              <a:rPr lang="en-US" sz="1400" u="sng" dirty="0" smtClean="0"/>
              <a:t>1912</a:t>
            </a:r>
            <a:r>
              <a:rPr lang="en-US" sz="1400" dirty="0" smtClean="0"/>
              <a:t> Byte EEPROM</a:t>
            </a:r>
          </a:p>
          <a:p>
            <a:r>
              <a:rPr lang="en-US" sz="1400" dirty="0" smtClean="0"/>
              <a:t>Energy harvesting functionality to power external device</a:t>
            </a:r>
          </a:p>
          <a:p>
            <a:r>
              <a:rPr lang="en-US" sz="1400" dirty="0" smtClean="0"/>
              <a:t>PIN to PIN outlines &amp; fully backward compatible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What´s NEW?</a:t>
            </a:r>
          </a:p>
          <a:p>
            <a:r>
              <a:rPr lang="en-US" sz="1400" b="1" dirty="0" smtClean="0"/>
              <a:t>Pass Through Mode performance</a:t>
            </a:r>
            <a:r>
              <a:rPr lang="en-US" sz="1400" dirty="0" smtClean="0"/>
              <a:t> increased by factor 4 in NFC to I²C with FAST_WRITE command to SRAM</a:t>
            </a:r>
          </a:p>
          <a:p>
            <a:pPr fontAlgn="t"/>
            <a:r>
              <a:rPr lang="en-US" sz="1400" b="1" dirty="0" smtClean="0"/>
              <a:t>Authentication:</a:t>
            </a:r>
            <a:r>
              <a:rPr lang="en-US" sz="1400" i="1" dirty="0" smtClean="0"/>
              <a:t> </a:t>
            </a:r>
            <a:r>
              <a:rPr lang="en-US" sz="1400" dirty="0" smtClean="0"/>
              <a:t>Originality signature based on ECDSA (compatible with the NTAG 21x(F) family)</a:t>
            </a:r>
          </a:p>
          <a:p>
            <a:r>
              <a:rPr lang="en-US" sz="1400" b="1" dirty="0" smtClean="0"/>
              <a:t>Access protection: </a:t>
            </a:r>
            <a:r>
              <a:rPr lang="en-US" sz="1400" dirty="0" smtClean="0"/>
              <a:t>Optional 32-bit password on the full EEPROM and the SRAM buffer</a:t>
            </a:r>
            <a:endParaRPr lang="en-US" sz="600" dirty="0" smtClean="0"/>
          </a:p>
          <a:p>
            <a:r>
              <a:rPr lang="en-US" sz="1400" b="1" dirty="0" smtClean="0"/>
              <a:t>SO8 package</a:t>
            </a:r>
            <a:r>
              <a:rPr lang="en-US" sz="1400" dirty="0" smtClean="0"/>
              <a:t>  &amp;  XQFN8 package (1,6*1,6*0,5mm)  &amp;  TSSOP8</a:t>
            </a:r>
          </a:p>
          <a:p>
            <a:r>
              <a:rPr lang="en-US" sz="1400" b="1" dirty="0" smtClean="0"/>
              <a:t>Increased Compatibility </a:t>
            </a:r>
            <a:r>
              <a:rPr lang="en-US" sz="1400" dirty="0" smtClean="0"/>
              <a:t>with legacy NFC devices (SRAM and CONFIG on sector 0)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3916" y="1006152"/>
            <a:ext cx="3932237" cy="1844675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11" name="Picture 2" descr="C:\Data\NFC tagging\--- Pictures\NFC phones\galaxyS3_marqueeDevi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140594"/>
            <a:ext cx="947737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33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32"/>
          <p:cNvGrpSpPr/>
          <p:nvPr/>
        </p:nvGrpSpPr>
        <p:grpSpPr>
          <a:xfrm>
            <a:off x="4995567" y="1791955"/>
            <a:ext cx="3868984" cy="362938"/>
            <a:chOff x="4572000" y="1772816"/>
            <a:chExt cx="4103683" cy="353082"/>
          </a:xfrm>
          <a:solidFill>
            <a:srgbClr val="C6FCC7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4572000" y="1772816"/>
              <a:ext cx="4103683" cy="16797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572001" y="1928307"/>
              <a:ext cx="2083410" cy="19759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NTAG I²C </a:t>
            </a:r>
            <a:r>
              <a:rPr lang="en-US" sz="2800" i="1" dirty="0" smtClean="0"/>
              <a:t>plus</a:t>
            </a:r>
            <a:r>
              <a:rPr lang="en-US" sz="2800" dirty="0" smtClean="0"/>
              <a:t> </a:t>
            </a:r>
            <a:r>
              <a:rPr lang="en-US" sz="2800" dirty="0"/>
              <a:t>M</a:t>
            </a:r>
            <a:r>
              <a:rPr lang="en-US" sz="2800" dirty="0" smtClean="0"/>
              <a:t>emory Access Rights</a:t>
            </a:r>
            <a:endParaRPr lang="en-US" sz="2800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888/1912 Byte User Memory</a:t>
            </a:r>
          </a:p>
          <a:p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dirty="0" smtClean="0">
                <a:solidFill>
                  <a:srgbClr val="FF0000"/>
                </a:solidFill>
              </a:rPr>
              <a:t>*: </a:t>
            </a:r>
            <a:r>
              <a:rPr lang="de-AT" dirty="0">
                <a:solidFill>
                  <a:srgbClr val="FF0000"/>
                </a:solidFill>
              </a:rPr>
              <a:t>I²C </a:t>
            </a:r>
            <a:r>
              <a:rPr lang="de-AT" dirty="0" smtClean="0">
                <a:solidFill>
                  <a:srgbClr val="FF0000"/>
                </a:solidFill>
              </a:rPr>
              <a:t>Address on block 0 byte 0 </a:t>
            </a:r>
            <a:r>
              <a:rPr lang="de-AT" dirty="0">
                <a:solidFill>
                  <a:srgbClr val="FF0000"/>
                </a:solidFill>
              </a:rPr>
              <a:t>only writeable, but not readable</a:t>
            </a:r>
            <a:endParaRPr lang="en-US" dirty="0">
              <a:solidFill>
                <a:srgbClr val="FF0000"/>
              </a:solidFill>
            </a:endParaRPr>
          </a:p>
          <a:p>
            <a:endParaRPr lang="de-AT" dirty="0" smtClean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76423" y="6375111"/>
            <a:ext cx="1260000" cy="15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AutoShape 3"/>
          <p:cNvSpPr>
            <a:spLocks noChangeAspect="1" noChangeArrowheads="1" noTextEdit="1"/>
          </p:cNvSpPr>
          <p:nvPr/>
        </p:nvSpPr>
        <p:spPr bwMode="auto">
          <a:xfrm>
            <a:off x="405061" y="1789931"/>
            <a:ext cx="351472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405061" y="1789931"/>
            <a:ext cx="3514725" cy="409575"/>
          </a:xfrm>
          <a:prstGeom prst="rect">
            <a:avLst/>
          </a:prstGeom>
          <a:solidFill>
            <a:srgbClr val="88DB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1700461" y="2018531"/>
            <a:ext cx="2190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  <a:cs typeface="Arial" pitchFamily="34" charset="0"/>
              </a:rPr>
              <a:t>RF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2310061" y="2018531"/>
            <a:ext cx="2190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  <a:cs typeface="Arial" pitchFamily="34" charset="0"/>
              </a:rPr>
              <a:t>I²C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2919661" y="2018531"/>
            <a:ext cx="2190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  <a:cs typeface="Arial" pitchFamily="34" charset="0"/>
              </a:rPr>
              <a:t>RF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3529261" y="2018531"/>
            <a:ext cx="2190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  <a:cs typeface="Arial" pitchFamily="34" charset="0"/>
              </a:rPr>
              <a:t>I²C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35"/>
          <p:cNvSpPr>
            <a:spLocks noChangeArrowheads="1"/>
          </p:cNvSpPr>
          <p:nvPr/>
        </p:nvSpPr>
        <p:spPr bwMode="auto">
          <a:xfrm>
            <a:off x="3424486" y="3467472"/>
            <a:ext cx="1143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3" name="Rectangle 47"/>
          <p:cNvSpPr>
            <a:spLocks noChangeArrowheads="1"/>
          </p:cNvSpPr>
          <p:nvPr/>
        </p:nvSpPr>
        <p:spPr bwMode="auto">
          <a:xfrm>
            <a:off x="700336" y="1913756"/>
            <a:ext cx="5334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  <a:cs typeface="Arial" pitchFamily="34" charset="0"/>
              </a:rPr>
              <a:t>Memory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4" name="Rectangle 48"/>
          <p:cNvSpPr>
            <a:spLocks noChangeArrowheads="1"/>
          </p:cNvSpPr>
          <p:nvPr/>
        </p:nvSpPr>
        <p:spPr bwMode="auto">
          <a:xfrm>
            <a:off x="1929061" y="1808981"/>
            <a:ext cx="3619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  <a:cs typeface="Arial" pitchFamily="34" charset="0"/>
              </a:rPr>
              <a:t>Read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49"/>
          <p:cNvSpPr>
            <a:spLocks noChangeArrowheads="1"/>
          </p:cNvSpPr>
          <p:nvPr/>
        </p:nvSpPr>
        <p:spPr bwMode="auto">
          <a:xfrm>
            <a:off x="3138736" y="1808981"/>
            <a:ext cx="3619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  <a:cs typeface="Arial" pitchFamily="34" charset="0"/>
              </a:rPr>
              <a:t>Write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55"/>
          <p:cNvSpPr>
            <a:spLocks noChangeShapeType="1"/>
          </p:cNvSpPr>
          <p:nvPr/>
        </p:nvSpPr>
        <p:spPr bwMode="auto">
          <a:xfrm flipV="1">
            <a:off x="405061" y="1789931"/>
            <a:ext cx="1588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2" name="Rectangle 56"/>
          <p:cNvSpPr>
            <a:spLocks noChangeArrowheads="1"/>
          </p:cNvSpPr>
          <p:nvPr/>
        </p:nvSpPr>
        <p:spPr bwMode="auto">
          <a:xfrm>
            <a:off x="405061" y="1780406"/>
            <a:ext cx="9525" cy="9525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3" name="Line 57"/>
          <p:cNvSpPr>
            <a:spLocks noChangeShapeType="1"/>
          </p:cNvSpPr>
          <p:nvPr/>
        </p:nvSpPr>
        <p:spPr bwMode="auto">
          <a:xfrm flipV="1">
            <a:off x="1471861" y="1789931"/>
            <a:ext cx="1588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" name="Rectangle 58"/>
          <p:cNvSpPr>
            <a:spLocks noChangeArrowheads="1"/>
          </p:cNvSpPr>
          <p:nvPr/>
        </p:nvSpPr>
        <p:spPr bwMode="auto">
          <a:xfrm>
            <a:off x="1471861" y="1780406"/>
            <a:ext cx="9525" cy="9525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5" name="Line 59"/>
          <p:cNvSpPr>
            <a:spLocks noChangeShapeType="1"/>
          </p:cNvSpPr>
          <p:nvPr/>
        </p:nvSpPr>
        <p:spPr bwMode="auto">
          <a:xfrm flipV="1">
            <a:off x="2691061" y="1789931"/>
            <a:ext cx="1588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6" name="Rectangle 60"/>
          <p:cNvSpPr>
            <a:spLocks noChangeArrowheads="1"/>
          </p:cNvSpPr>
          <p:nvPr/>
        </p:nvSpPr>
        <p:spPr bwMode="auto">
          <a:xfrm>
            <a:off x="2691061" y="1780406"/>
            <a:ext cx="9525" cy="9525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7" name="Rectangle 61"/>
          <p:cNvSpPr>
            <a:spLocks noChangeArrowheads="1"/>
          </p:cNvSpPr>
          <p:nvPr/>
        </p:nvSpPr>
        <p:spPr bwMode="auto">
          <a:xfrm>
            <a:off x="414586" y="1780406"/>
            <a:ext cx="3505200" cy="19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Line 62"/>
          <p:cNvSpPr>
            <a:spLocks noChangeShapeType="1"/>
          </p:cNvSpPr>
          <p:nvPr/>
        </p:nvSpPr>
        <p:spPr bwMode="auto">
          <a:xfrm flipV="1">
            <a:off x="3910261" y="1789931"/>
            <a:ext cx="1588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9" name="Rectangle 63"/>
          <p:cNvSpPr>
            <a:spLocks noChangeArrowheads="1"/>
          </p:cNvSpPr>
          <p:nvPr/>
        </p:nvSpPr>
        <p:spPr bwMode="auto">
          <a:xfrm>
            <a:off x="3910261" y="1780406"/>
            <a:ext cx="9525" cy="9525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0" name="Rectangle 64"/>
          <p:cNvSpPr>
            <a:spLocks noChangeArrowheads="1"/>
          </p:cNvSpPr>
          <p:nvPr/>
        </p:nvSpPr>
        <p:spPr bwMode="auto">
          <a:xfrm>
            <a:off x="1462336" y="1980431"/>
            <a:ext cx="2457450" cy="28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1" name="Rectangle 65"/>
          <p:cNvSpPr>
            <a:spLocks noChangeArrowheads="1"/>
          </p:cNvSpPr>
          <p:nvPr/>
        </p:nvSpPr>
        <p:spPr bwMode="auto">
          <a:xfrm>
            <a:off x="1462336" y="1799456"/>
            <a:ext cx="19050" cy="180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2" name="Line 66"/>
          <p:cNvSpPr>
            <a:spLocks noChangeShapeType="1"/>
          </p:cNvSpPr>
          <p:nvPr/>
        </p:nvSpPr>
        <p:spPr bwMode="auto">
          <a:xfrm flipV="1">
            <a:off x="2081461" y="1789931"/>
            <a:ext cx="1588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3" name="Rectangle 67"/>
          <p:cNvSpPr>
            <a:spLocks noChangeArrowheads="1"/>
          </p:cNvSpPr>
          <p:nvPr/>
        </p:nvSpPr>
        <p:spPr bwMode="auto">
          <a:xfrm>
            <a:off x="2081461" y="1780406"/>
            <a:ext cx="9525" cy="9525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" name="Rectangle 68"/>
          <p:cNvSpPr>
            <a:spLocks noChangeArrowheads="1"/>
          </p:cNvSpPr>
          <p:nvPr/>
        </p:nvSpPr>
        <p:spPr bwMode="auto">
          <a:xfrm>
            <a:off x="2681536" y="1799456"/>
            <a:ext cx="19050" cy="180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5" name="Line 69"/>
          <p:cNvSpPr>
            <a:spLocks noChangeShapeType="1"/>
          </p:cNvSpPr>
          <p:nvPr/>
        </p:nvSpPr>
        <p:spPr bwMode="auto">
          <a:xfrm flipV="1">
            <a:off x="3300661" y="1789931"/>
            <a:ext cx="1588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6" name="Rectangle 70"/>
          <p:cNvSpPr>
            <a:spLocks noChangeArrowheads="1"/>
          </p:cNvSpPr>
          <p:nvPr/>
        </p:nvSpPr>
        <p:spPr bwMode="auto">
          <a:xfrm>
            <a:off x="3300661" y="1780406"/>
            <a:ext cx="9525" cy="9525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8" name="Rectangle 72"/>
          <p:cNvSpPr>
            <a:spLocks noChangeArrowheads="1"/>
          </p:cNvSpPr>
          <p:nvPr/>
        </p:nvSpPr>
        <p:spPr bwMode="auto">
          <a:xfrm>
            <a:off x="3900736" y="1799456"/>
            <a:ext cx="19050" cy="180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9" name="Rectangle 73"/>
          <p:cNvSpPr>
            <a:spLocks noChangeArrowheads="1"/>
          </p:cNvSpPr>
          <p:nvPr/>
        </p:nvSpPr>
        <p:spPr bwMode="auto">
          <a:xfrm>
            <a:off x="395536" y="1780406"/>
            <a:ext cx="19050" cy="400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0" name="Rectangle 74"/>
          <p:cNvSpPr>
            <a:spLocks noChangeArrowheads="1"/>
          </p:cNvSpPr>
          <p:nvPr/>
        </p:nvSpPr>
        <p:spPr bwMode="auto">
          <a:xfrm>
            <a:off x="1462336" y="2009006"/>
            <a:ext cx="19050" cy="171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1" name="Rectangle 75"/>
          <p:cNvSpPr>
            <a:spLocks noChangeArrowheads="1"/>
          </p:cNvSpPr>
          <p:nvPr/>
        </p:nvSpPr>
        <p:spPr bwMode="auto">
          <a:xfrm>
            <a:off x="2071936" y="2009006"/>
            <a:ext cx="19050" cy="171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" name="Rectangle 76"/>
          <p:cNvSpPr>
            <a:spLocks noChangeArrowheads="1"/>
          </p:cNvSpPr>
          <p:nvPr/>
        </p:nvSpPr>
        <p:spPr bwMode="auto">
          <a:xfrm>
            <a:off x="2681536" y="2009006"/>
            <a:ext cx="19050" cy="171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3" name="Rectangle 77"/>
          <p:cNvSpPr>
            <a:spLocks noChangeArrowheads="1"/>
          </p:cNvSpPr>
          <p:nvPr/>
        </p:nvSpPr>
        <p:spPr bwMode="auto">
          <a:xfrm>
            <a:off x="3291136" y="2009006"/>
            <a:ext cx="19050" cy="171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5" name="Rectangle 79"/>
          <p:cNvSpPr>
            <a:spLocks noChangeArrowheads="1"/>
          </p:cNvSpPr>
          <p:nvPr/>
        </p:nvSpPr>
        <p:spPr bwMode="auto">
          <a:xfrm>
            <a:off x="3900736" y="2009006"/>
            <a:ext cx="19050" cy="171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0" name="Rectangle 84"/>
          <p:cNvSpPr>
            <a:spLocks noChangeArrowheads="1"/>
          </p:cNvSpPr>
          <p:nvPr/>
        </p:nvSpPr>
        <p:spPr bwMode="auto">
          <a:xfrm>
            <a:off x="395536" y="2209031"/>
            <a:ext cx="19050" cy="1695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1" name="Rectangle 85"/>
          <p:cNvSpPr>
            <a:spLocks noChangeArrowheads="1"/>
          </p:cNvSpPr>
          <p:nvPr/>
        </p:nvSpPr>
        <p:spPr bwMode="auto">
          <a:xfrm>
            <a:off x="1462336" y="2209031"/>
            <a:ext cx="19050" cy="1695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2" name="Rectangle 86"/>
          <p:cNvSpPr>
            <a:spLocks noChangeArrowheads="1"/>
          </p:cNvSpPr>
          <p:nvPr/>
        </p:nvSpPr>
        <p:spPr bwMode="auto">
          <a:xfrm>
            <a:off x="2071936" y="2209031"/>
            <a:ext cx="19050" cy="1695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3" name="Rectangle 87"/>
          <p:cNvSpPr>
            <a:spLocks noChangeArrowheads="1"/>
          </p:cNvSpPr>
          <p:nvPr/>
        </p:nvSpPr>
        <p:spPr bwMode="auto">
          <a:xfrm>
            <a:off x="2681536" y="2209031"/>
            <a:ext cx="19050" cy="1695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4" name="Rectangle 88"/>
          <p:cNvSpPr>
            <a:spLocks noChangeArrowheads="1"/>
          </p:cNvSpPr>
          <p:nvPr/>
        </p:nvSpPr>
        <p:spPr bwMode="auto">
          <a:xfrm>
            <a:off x="3291136" y="2209031"/>
            <a:ext cx="19050" cy="1695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6" name="Rectangle 90"/>
          <p:cNvSpPr>
            <a:spLocks noChangeArrowheads="1"/>
          </p:cNvSpPr>
          <p:nvPr/>
        </p:nvSpPr>
        <p:spPr bwMode="auto">
          <a:xfrm>
            <a:off x="3900736" y="2209031"/>
            <a:ext cx="19050" cy="1695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9" name="Line 103"/>
          <p:cNvSpPr>
            <a:spLocks noChangeShapeType="1"/>
          </p:cNvSpPr>
          <p:nvPr/>
        </p:nvSpPr>
        <p:spPr bwMode="auto">
          <a:xfrm>
            <a:off x="3919786" y="1789931"/>
            <a:ext cx="1588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0" name="Rectangle 104"/>
          <p:cNvSpPr>
            <a:spLocks noChangeArrowheads="1"/>
          </p:cNvSpPr>
          <p:nvPr/>
        </p:nvSpPr>
        <p:spPr bwMode="auto">
          <a:xfrm>
            <a:off x="3919786" y="1789931"/>
            <a:ext cx="9525" cy="9525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1" name="Line 105"/>
          <p:cNvSpPr>
            <a:spLocks noChangeShapeType="1"/>
          </p:cNvSpPr>
          <p:nvPr/>
        </p:nvSpPr>
        <p:spPr bwMode="auto">
          <a:xfrm>
            <a:off x="3919786" y="1989956"/>
            <a:ext cx="1588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2" name="Rectangle 106"/>
          <p:cNvSpPr>
            <a:spLocks noChangeArrowheads="1"/>
          </p:cNvSpPr>
          <p:nvPr/>
        </p:nvSpPr>
        <p:spPr bwMode="auto">
          <a:xfrm>
            <a:off x="3919786" y="1989956"/>
            <a:ext cx="9525" cy="9525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09" name="Group 1108"/>
          <p:cNvGrpSpPr/>
          <p:nvPr/>
        </p:nvGrpSpPr>
        <p:grpSpPr>
          <a:xfrm>
            <a:off x="395536" y="2180456"/>
            <a:ext cx="3533775" cy="381000"/>
            <a:chOff x="503238" y="4116388"/>
            <a:chExt cx="3533775" cy="381000"/>
          </a:xfrm>
        </p:grpSpPr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512763" y="4125913"/>
              <a:ext cx="3514725" cy="371475"/>
            </a:xfrm>
            <a:prstGeom prst="rect">
              <a:avLst/>
            </a:prstGeom>
            <a:solidFill>
              <a:srgbClr val="91F993">
                <a:alpha val="5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6"/>
            <p:cNvSpPr>
              <a:spLocks noChangeArrowheads="1"/>
            </p:cNvSpPr>
            <p:nvPr/>
          </p:nvSpPr>
          <p:spPr bwMode="auto">
            <a:xfrm>
              <a:off x="541338" y="4230688"/>
              <a:ext cx="8477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Serial Number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19"/>
            <p:cNvSpPr>
              <a:spLocks noChangeArrowheads="1"/>
            </p:cNvSpPr>
            <p:nvPr/>
          </p:nvSpPr>
          <p:spPr bwMode="auto">
            <a:xfrm>
              <a:off x="3084513" y="4230688"/>
              <a:ext cx="114300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20"/>
            <p:cNvSpPr>
              <a:spLocks noChangeArrowheads="1"/>
            </p:cNvSpPr>
            <p:nvPr/>
          </p:nvSpPr>
          <p:spPr bwMode="auto">
            <a:xfrm>
              <a:off x="3608388" y="4154488"/>
              <a:ext cx="211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I2C </a:t>
              </a:r>
              <a:endPara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21"/>
            <p:cNvSpPr>
              <a:spLocks noChangeArrowheads="1"/>
            </p:cNvSpPr>
            <p:nvPr/>
          </p:nvSpPr>
          <p:spPr bwMode="auto">
            <a:xfrm>
              <a:off x="3446463" y="4316413"/>
              <a:ext cx="5000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Address </a:t>
              </a: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FF3300"/>
                  </a:solidFill>
                  <a:effectLst/>
                  <a:latin typeface="Arial" pitchFamily="34" charset="0"/>
                  <a:cs typeface="Arial" pitchFamily="34" charset="0"/>
                </a:rPr>
                <a:t>*</a:t>
              </a:r>
              <a:endPara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33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7" name="Rectangle 71"/>
            <p:cNvSpPr>
              <a:spLocks noChangeArrowheads="1"/>
            </p:cNvSpPr>
            <p:nvPr/>
          </p:nvSpPr>
          <p:spPr bwMode="auto">
            <a:xfrm>
              <a:off x="503238" y="4116388"/>
              <a:ext cx="3524250" cy="28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78"/>
            <p:cNvSpPr>
              <a:spLocks noChangeArrowheads="1"/>
            </p:cNvSpPr>
            <p:nvPr/>
          </p:nvSpPr>
          <p:spPr bwMode="auto">
            <a:xfrm>
              <a:off x="522288" y="4478338"/>
              <a:ext cx="3505200" cy="1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Line 107"/>
            <p:cNvSpPr>
              <a:spLocks noChangeShapeType="1"/>
            </p:cNvSpPr>
            <p:nvPr/>
          </p:nvSpPr>
          <p:spPr bwMode="auto">
            <a:xfrm>
              <a:off x="4027488" y="4125913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108"/>
            <p:cNvSpPr>
              <a:spLocks noChangeArrowheads="1"/>
            </p:cNvSpPr>
            <p:nvPr/>
          </p:nvSpPr>
          <p:spPr bwMode="auto">
            <a:xfrm>
              <a:off x="4027488" y="4125913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Line 109"/>
            <p:cNvSpPr>
              <a:spLocks noChangeShapeType="1"/>
            </p:cNvSpPr>
            <p:nvPr/>
          </p:nvSpPr>
          <p:spPr bwMode="auto">
            <a:xfrm>
              <a:off x="4027488" y="4487863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Rectangle 110"/>
            <p:cNvSpPr>
              <a:spLocks noChangeArrowheads="1"/>
            </p:cNvSpPr>
            <p:nvPr/>
          </p:nvSpPr>
          <p:spPr bwMode="auto">
            <a:xfrm>
              <a:off x="4027488" y="4487863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0" name="Group 1109"/>
          <p:cNvGrpSpPr/>
          <p:nvPr/>
        </p:nvGrpSpPr>
        <p:grpSpPr>
          <a:xfrm>
            <a:off x="405061" y="2551931"/>
            <a:ext cx="3524250" cy="352425"/>
            <a:chOff x="512763" y="4487863"/>
            <a:chExt cx="3524250" cy="352425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512763" y="4487863"/>
              <a:ext cx="3514725" cy="352425"/>
            </a:xfrm>
            <a:prstGeom prst="rect">
              <a:avLst/>
            </a:prstGeom>
            <a:solidFill>
              <a:srgbClr val="C00000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2"/>
            <p:cNvSpPr>
              <a:spLocks noChangeArrowheads="1"/>
            </p:cNvSpPr>
            <p:nvPr/>
          </p:nvSpPr>
          <p:spPr bwMode="auto">
            <a:xfrm>
              <a:off x="541338" y="4583113"/>
              <a:ext cx="9429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Lock Bytes / CC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26"/>
            <p:cNvSpPr>
              <a:spLocks noChangeArrowheads="1"/>
            </p:cNvSpPr>
            <p:nvPr/>
          </p:nvSpPr>
          <p:spPr bwMode="auto">
            <a:xfrm>
              <a:off x="2763584" y="4702027"/>
              <a:ext cx="6828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OTP, Lockable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6" name="Rectangle 80"/>
            <p:cNvSpPr>
              <a:spLocks noChangeArrowheads="1"/>
            </p:cNvSpPr>
            <p:nvPr/>
          </p:nvSpPr>
          <p:spPr bwMode="auto">
            <a:xfrm>
              <a:off x="522288" y="4821238"/>
              <a:ext cx="3505200" cy="1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Line 111"/>
            <p:cNvSpPr>
              <a:spLocks noChangeShapeType="1"/>
            </p:cNvSpPr>
            <p:nvPr/>
          </p:nvSpPr>
          <p:spPr bwMode="auto">
            <a:xfrm>
              <a:off x="4027488" y="4830763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Rectangle 112"/>
            <p:cNvSpPr>
              <a:spLocks noChangeArrowheads="1"/>
            </p:cNvSpPr>
            <p:nvPr/>
          </p:nvSpPr>
          <p:spPr bwMode="auto">
            <a:xfrm>
              <a:off x="4027488" y="4830763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1" name="Group 1110"/>
          <p:cNvGrpSpPr/>
          <p:nvPr/>
        </p:nvGrpSpPr>
        <p:grpSpPr>
          <a:xfrm>
            <a:off x="405061" y="2874422"/>
            <a:ext cx="3524250" cy="364449"/>
            <a:chOff x="512763" y="4810354"/>
            <a:chExt cx="3524250" cy="364449"/>
          </a:xfrm>
        </p:grpSpPr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512763" y="4830762"/>
              <a:ext cx="3514725" cy="344041"/>
            </a:xfrm>
            <a:prstGeom prst="rect">
              <a:avLst/>
            </a:prstGeom>
            <a:solidFill>
              <a:srgbClr val="FFFF00">
                <a:alpha val="5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8"/>
            <p:cNvSpPr>
              <a:spLocks noChangeArrowheads="1"/>
            </p:cNvSpPr>
            <p:nvPr/>
          </p:nvSpPr>
          <p:spPr bwMode="auto">
            <a:xfrm>
              <a:off x="541338" y="4932884"/>
              <a:ext cx="8001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User Memory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Rectangle 29"/>
            <p:cNvSpPr>
              <a:spLocks noChangeArrowheads="1"/>
            </p:cNvSpPr>
            <p:nvPr/>
          </p:nvSpPr>
          <p:spPr bwMode="auto">
            <a:xfrm>
              <a:off x="1599220" y="5052750"/>
              <a:ext cx="617157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AT" altLang="en-US" sz="700" dirty="0" smtClean="0">
                  <a:solidFill>
                    <a:srgbClr val="000000"/>
                  </a:solidFill>
                </a:rPr>
                <a:t>Lockable, PWD</a:t>
              </a:r>
              <a:endPara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30"/>
            <p:cNvSpPr>
              <a:spLocks noChangeArrowheads="1"/>
            </p:cNvSpPr>
            <p:nvPr/>
          </p:nvSpPr>
          <p:spPr bwMode="auto">
            <a:xfrm>
              <a:off x="2420696" y="5000048"/>
              <a:ext cx="189154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AT" altLang="en-US" sz="1100" dirty="0" smtClean="0"/>
                <a:t>AP</a:t>
              </a:r>
              <a:endPara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Rectangle 31"/>
            <p:cNvSpPr>
              <a:spLocks noChangeArrowheads="1"/>
            </p:cNvSpPr>
            <p:nvPr/>
          </p:nvSpPr>
          <p:spPr bwMode="auto">
            <a:xfrm>
              <a:off x="3066897" y="4842794"/>
              <a:ext cx="3847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Rectangle 32"/>
            <p:cNvSpPr>
              <a:spLocks noChangeArrowheads="1"/>
            </p:cNvSpPr>
            <p:nvPr/>
          </p:nvSpPr>
          <p:spPr bwMode="auto">
            <a:xfrm>
              <a:off x="2820188" y="4992891"/>
              <a:ext cx="617157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mall Fonts" charset="0"/>
                  <a:cs typeface="Arial" pitchFamily="34" charset="0"/>
                </a:rPr>
                <a:t>Lockable, PWD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Rectangle 33"/>
            <p:cNvSpPr>
              <a:spLocks noChangeArrowheads="1"/>
            </p:cNvSpPr>
            <p:nvPr/>
          </p:nvSpPr>
          <p:spPr bwMode="auto">
            <a:xfrm>
              <a:off x="3604465" y="4810354"/>
              <a:ext cx="1891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de-AT" altLang="en-US" sz="1100" dirty="0" smtClean="0">
                <a:solidFill>
                  <a:srgbClr val="000000"/>
                </a:solidFill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AP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7" name="Rectangle 81"/>
            <p:cNvSpPr>
              <a:spLocks noChangeArrowheads="1"/>
            </p:cNvSpPr>
            <p:nvPr/>
          </p:nvSpPr>
          <p:spPr bwMode="auto">
            <a:xfrm>
              <a:off x="522288" y="5154236"/>
              <a:ext cx="3505200" cy="1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Line 113"/>
            <p:cNvSpPr>
              <a:spLocks noChangeShapeType="1"/>
            </p:cNvSpPr>
            <p:nvPr/>
          </p:nvSpPr>
          <p:spPr bwMode="auto">
            <a:xfrm>
              <a:off x="4027488" y="5030788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Rectangle 114"/>
            <p:cNvSpPr>
              <a:spLocks noChangeArrowheads="1"/>
            </p:cNvSpPr>
            <p:nvPr/>
          </p:nvSpPr>
          <p:spPr bwMode="auto">
            <a:xfrm>
              <a:off x="4027488" y="5030788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3" name="Group 1112"/>
          <p:cNvGrpSpPr/>
          <p:nvPr/>
        </p:nvGrpSpPr>
        <p:grpSpPr>
          <a:xfrm>
            <a:off x="400298" y="3418220"/>
            <a:ext cx="3513137" cy="533970"/>
            <a:chOff x="882206" y="5630863"/>
            <a:chExt cx="3513137" cy="1132688"/>
          </a:xfrm>
        </p:grpSpPr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882206" y="6099746"/>
              <a:ext cx="3513137" cy="663805"/>
            </a:xfrm>
            <a:prstGeom prst="rect">
              <a:avLst/>
            </a:prstGeom>
            <a:solidFill>
              <a:schemeClr val="accent4">
                <a:alpha val="6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62" name="Rectangle 37"/>
            <p:cNvSpPr>
              <a:spLocks noChangeArrowheads="1"/>
            </p:cNvSpPr>
            <p:nvPr/>
          </p:nvSpPr>
          <p:spPr bwMode="auto">
            <a:xfrm>
              <a:off x="912399" y="6301628"/>
              <a:ext cx="419100" cy="171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SRAM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05" name="Line 119"/>
            <p:cNvSpPr>
              <a:spLocks noChangeShapeType="1"/>
            </p:cNvSpPr>
            <p:nvPr/>
          </p:nvSpPr>
          <p:spPr bwMode="auto">
            <a:xfrm>
              <a:off x="4027488" y="5630863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120"/>
            <p:cNvSpPr>
              <a:spLocks noChangeArrowheads="1"/>
            </p:cNvSpPr>
            <p:nvPr/>
          </p:nvSpPr>
          <p:spPr bwMode="auto">
            <a:xfrm>
              <a:off x="4027488" y="5630863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2" name="Group 1111"/>
          <p:cNvGrpSpPr/>
          <p:nvPr/>
        </p:nvGrpSpPr>
        <p:grpSpPr>
          <a:xfrm>
            <a:off x="405061" y="3238872"/>
            <a:ext cx="3524250" cy="409575"/>
            <a:chOff x="512763" y="5030788"/>
            <a:chExt cx="3524250" cy="409575"/>
          </a:xfrm>
        </p:grpSpPr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512763" y="5030788"/>
              <a:ext cx="3514725" cy="409575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6"/>
            <p:cNvSpPr>
              <a:spLocks noChangeArrowheads="1"/>
            </p:cNvSpPr>
            <p:nvPr/>
          </p:nvSpPr>
          <p:spPr bwMode="auto">
            <a:xfrm>
              <a:off x="3543465" y="5259760"/>
              <a:ext cx="35747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mall Fonts" charset="0"/>
                  <a:cs typeface="Arial" pitchFamily="34" charset="0"/>
                </a:rPr>
                <a:t>Lockable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6" name="Rectangle 50"/>
            <p:cNvSpPr>
              <a:spLocks noChangeArrowheads="1"/>
            </p:cNvSpPr>
            <p:nvPr/>
          </p:nvSpPr>
          <p:spPr bwMode="auto">
            <a:xfrm>
              <a:off x="541338" y="5154613"/>
              <a:ext cx="7905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Configuration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7" name="Rectangle 51"/>
            <p:cNvSpPr>
              <a:spLocks noChangeArrowheads="1"/>
            </p:cNvSpPr>
            <p:nvPr/>
          </p:nvSpPr>
          <p:spPr bwMode="auto">
            <a:xfrm>
              <a:off x="1761118" y="5302343"/>
              <a:ext cx="208390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AT" altLang="en-US" sz="700" dirty="0" smtClean="0">
                  <a:solidFill>
                    <a:srgbClr val="000000"/>
                  </a:solidFill>
                </a:rPr>
                <a:t>PWD</a:t>
              </a:r>
              <a:endPara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39" name="Rectangle 53"/>
            <p:cNvSpPr>
              <a:spLocks noChangeArrowheads="1"/>
            </p:cNvSpPr>
            <p:nvPr/>
          </p:nvSpPr>
          <p:spPr bwMode="auto">
            <a:xfrm>
              <a:off x="3050987" y="5051053"/>
              <a:ext cx="3847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0" name="Rectangle 54"/>
            <p:cNvSpPr>
              <a:spLocks noChangeArrowheads="1"/>
            </p:cNvSpPr>
            <p:nvPr/>
          </p:nvSpPr>
          <p:spPr bwMode="auto">
            <a:xfrm>
              <a:off x="2836020" y="5259388"/>
              <a:ext cx="617157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mall Fonts" charset="0"/>
                  <a:cs typeface="Arial" pitchFamily="34" charset="0"/>
                </a:rPr>
                <a:t>Lockable, PWD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8" name="Rectangle 82"/>
            <p:cNvSpPr>
              <a:spLocks noChangeArrowheads="1"/>
            </p:cNvSpPr>
            <p:nvPr/>
          </p:nvSpPr>
          <p:spPr bwMode="auto">
            <a:xfrm>
              <a:off x="522288" y="5421313"/>
              <a:ext cx="3505200" cy="1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Line 115"/>
            <p:cNvSpPr>
              <a:spLocks noChangeShapeType="1"/>
            </p:cNvSpPr>
            <p:nvPr/>
          </p:nvSpPr>
          <p:spPr bwMode="auto">
            <a:xfrm>
              <a:off x="4027488" y="5230813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Rectangle 116"/>
            <p:cNvSpPr>
              <a:spLocks noChangeArrowheads="1"/>
            </p:cNvSpPr>
            <p:nvPr/>
          </p:nvSpPr>
          <p:spPr bwMode="auto">
            <a:xfrm>
              <a:off x="4027488" y="5230813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Line 117"/>
            <p:cNvSpPr>
              <a:spLocks noChangeShapeType="1"/>
            </p:cNvSpPr>
            <p:nvPr/>
          </p:nvSpPr>
          <p:spPr bwMode="auto">
            <a:xfrm>
              <a:off x="4027488" y="5430838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Rectangle 118"/>
            <p:cNvSpPr>
              <a:spLocks noChangeArrowheads="1"/>
            </p:cNvSpPr>
            <p:nvPr/>
          </p:nvSpPr>
          <p:spPr bwMode="auto">
            <a:xfrm>
              <a:off x="4027488" y="5430838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4" name="Group 1113"/>
          <p:cNvGrpSpPr/>
          <p:nvPr/>
        </p:nvGrpSpPr>
        <p:grpSpPr>
          <a:xfrm>
            <a:off x="409823" y="3970223"/>
            <a:ext cx="3524250" cy="446682"/>
            <a:chOff x="512763" y="5630863"/>
            <a:chExt cx="3524250" cy="238125"/>
          </a:xfrm>
        </p:grpSpPr>
        <p:sp>
          <p:nvSpPr>
            <p:cNvPr id="24" name="Rectangle 11"/>
            <p:cNvSpPr>
              <a:spLocks noChangeArrowheads="1"/>
            </p:cNvSpPr>
            <p:nvPr/>
          </p:nvSpPr>
          <p:spPr bwMode="auto">
            <a:xfrm>
              <a:off x="512763" y="5630863"/>
              <a:ext cx="3514725" cy="209550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Rectangle 42"/>
            <p:cNvSpPr>
              <a:spLocks noChangeArrowheads="1"/>
            </p:cNvSpPr>
            <p:nvPr/>
          </p:nvSpPr>
          <p:spPr bwMode="auto">
            <a:xfrm>
              <a:off x="537214" y="5681629"/>
              <a:ext cx="990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Session Register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Rectangle 45"/>
            <p:cNvSpPr>
              <a:spLocks noChangeArrowheads="1"/>
            </p:cNvSpPr>
            <p:nvPr/>
          </p:nvSpPr>
          <p:spPr bwMode="auto">
            <a:xfrm>
              <a:off x="3084513" y="5659438"/>
              <a:ext cx="114300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5" name="Rectangle 89"/>
            <p:cNvSpPr>
              <a:spLocks noChangeArrowheads="1"/>
            </p:cNvSpPr>
            <p:nvPr/>
          </p:nvSpPr>
          <p:spPr bwMode="auto">
            <a:xfrm>
              <a:off x="522288" y="5821363"/>
              <a:ext cx="3505200" cy="1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Line 91"/>
            <p:cNvSpPr>
              <a:spLocks noChangeShapeType="1"/>
            </p:cNvSpPr>
            <p:nvPr/>
          </p:nvSpPr>
          <p:spPr bwMode="auto">
            <a:xfrm>
              <a:off x="512763" y="5840413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Rectangle 92"/>
            <p:cNvSpPr>
              <a:spLocks noChangeArrowheads="1"/>
            </p:cNvSpPr>
            <p:nvPr/>
          </p:nvSpPr>
          <p:spPr bwMode="auto">
            <a:xfrm>
              <a:off x="512763" y="5840413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Line 93"/>
            <p:cNvSpPr>
              <a:spLocks noChangeShapeType="1"/>
            </p:cNvSpPr>
            <p:nvPr/>
          </p:nvSpPr>
          <p:spPr bwMode="auto">
            <a:xfrm>
              <a:off x="1579563" y="5840413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Rectangle 94"/>
            <p:cNvSpPr>
              <a:spLocks noChangeArrowheads="1"/>
            </p:cNvSpPr>
            <p:nvPr/>
          </p:nvSpPr>
          <p:spPr bwMode="auto">
            <a:xfrm>
              <a:off x="1579563" y="5840413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Line 95"/>
            <p:cNvSpPr>
              <a:spLocks noChangeShapeType="1"/>
            </p:cNvSpPr>
            <p:nvPr/>
          </p:nvSpPr>
          <p:spPr bwMode="auto">
            <a:xfrm>
              <a:off x="2189163" y="5840413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Rectangle 96"/>
            <p:cNvSpPr>
              <a:spLocks noChangeArrowheads="1"/>
            </p:cNvSpPr>
            <p:nvPr/>
          </p:nvSpPr>
          <p:spPr bwMode="auto">
            <a:xfrm>
              <a:off x="2189163" y="5840413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Line 97"/>
            <p:cNvSpPr>
              <a:spLocks noChangeShapeType="1"/>
            </p:cNvSpPr>
            <p:nvPr/>
          </p:nvSpPr>
          <p:spPr bwMode="auto">
            <a:xfrm>
              <a:off x="2798763" y="5840413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Rectangle 98"/>
            <p:cNvSpPr>
              <a:spLocks noChangeArrowheads="1"/>
            </p:cNvSpPr>
            <p:nvPr/>
          </p:nvSpPr>
          <p:spPr bwMode="auto">
            <a:xfrm>
              <a:off x="2798763" y="5840413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Line 99"/>
            <p:cNvSpPr>
              <a:spLocks noChangeShapeType="1"/>
            </p:cNvSpPr>
            <p:nvPr/>
          </p:nvSpPr>
          <p:spPr bwMode="auto">
            <a:xfrm>
              <a:off x="3408363" y="5840413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Rectangle 100"/>
            <p:cNvSpPr>
              <a:spLocks noChangeArrowheads="1"/>
            </p:cNvSpPr>
            <p:nvPr/>
          </p:nvSpPr>
          <p:spPr bwMode="auto">
            <a:xfrm>
              <a:off x="3408363" y="5840413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Line 101"/>
            <p:cNvSpPr>
              <a:spLocks noChangeShapeType="1"/>
            </p:cNvSpPr>
            <p:nvPr/>
          </p:nvSpPr>
          <p:spPr bwMode="auto">
            <a:xfrm>
              <a:off x="4017963" y="5840413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Rectangle 102"/>
            <p:cNvSpPr>
              <a:spLocks noChangeArrowheads="1"/>
            </p:cNvSpPr>
            <p:nvPr/>
          </p:nvSpPr>
          <p:spPr bwMode="auto">
            <a:xfrm>
              <a:off x="4017963" y="5840413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Line 121"/>
            <p:cNvSpPr>
              <a:spLocks noChangeShapeType="1"/>
            </p:cNvSpPr>
            <p:nvPr/>
          </p:nvSpPr>
          <p:spPr bwMode="auto">
            <a:xfrm>
              <a:off x="4027488" y="5830888"/>
              <a:ext cx="1588" cy="1588"/>
            </a:xfrm>
            <a:prstGeom prst="line">
              <a:avLst/>
            </a:prstGeom>
            <a:noFill/>
            <a:ln w="0">
              <a:solidFill>
                <a:srgbClr val="DADCD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Rectangle 122"/>
            <p:cNvSpPr>
              <a:spLocks noChangeArrowheads="1"/>
            </p:cNvSpPr>
            <p:nvPr/>
          </p:nvSpPr>
          <p:spPr bwMode="auto">
            <a:xfrm>
              <a:off x="4027488" y="5830888"/>
              <a:ext cx="9525" cy="9525"/>
            </a:xfrm>
            <a:prstGeom prst="rect">
              <a:avLst/>
            </a:prstGeom>
            <a:solidFill>
              <a:srgbClr val="DA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46" name="Table 145"/>
          <p:cNvGraphicFramePr>
            <a:graphicFrameLocks noGrp="1"/>
          </p:cNvGraphicFramePr>
          <p:nvPr>
            <p:extLst/>
          </p:nvPr>
        </p:nvGraphicFramePr>
        <p:xfrm>
          <a:off x="4235988" y="1380544"/>
          <a:ext cx="4635500" cy="3716655"/>
        </p:xfrm>
        <a:graphic>
          <a:graphicData uri="http://schemas.openxmlformats.org/drawingml/2006/table">
            <a:tbl>
              <a:tblPr/>
              <a:tblGrid>
                <a:gridCol w="750843"/>
                <a:gridCol w="992640"/>
                <a:gridCol w="973550"/>
                <a:gridCol w="944917"/>
                <a:gridCol w="973550"/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 Sector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number within a page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rowSpan="9"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0h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Serial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(SNR)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lock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Capability Container (CC)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 memory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(888/1912 Bytes)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Dynamic lock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bytes (3 Bytes)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Default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Configuration (8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Bytes)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SRAM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memory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(64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Bytes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Pass Through mode only 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008">
                <a:tc gridSpan="5">
                  <a:txBody>
                    <a:bodyPr/>
                    <a:lstStyle/>
                    <a:p>
                      <a:pPr algn="ctr" fontAlgn="b"/>
                      <a:endParaRPr 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3h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algn="ct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Session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registers (8 Bytes)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algn="ct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07" y="2235212"/>
            <a:ext cx="246801" cy="234936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72" y="2225746"/>
            <a:ext cx="246801" cy="234936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05" y="2606950"/>
            <a:ext cx="246801" cy="234936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47" y="2601667"/>
            <a:ext cx="246801" cy="234936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478" y="2898142"/>
            <a:ext cx="183474" cy="174653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35" y="2921791"/>
            <a:ext cx="183474" cy="174653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86" y="3313448"/>
            <a:ext cx="183474" cy="174653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77" y="3310342"/>
            <a:ext cx="246801" cy="234936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46" y="3652745"/>
            <a:ext cx="183474" cy="174653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77" y="3691688"/>
            <a:ext cx="246801" cy="234936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77" y="4023577"/>
            <a:ext cx="246801" cy="23493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10" y="4020325"/>
            <a:ext cx="246801" cy="234936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76" y="2615866"/>
            <a:ext cx="246801" cy="234936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77" y="3691787"/>
            <a:ext cx="246801" cy="234936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76" y="4044606"/>
            <a:ext cx="246801" cy="234936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769" y="3267819"/>
            <a:ext cx="183474" cy="174653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18" y="2907365"/>
            <a:ext cx="183474" cy="174653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818" y="2573636"/>
            <a:ext cx="183474" cy="174653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724" y="3258249"/>
            <a:ext cx="183474" cy="174653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43" y="2877398"/>
            <a:ext cx="183474" cy="174653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30" y="3656575"/>
            <a:ext cx="183474" cy="17465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992372" y="1946505"/>
            <a:ext cx="3888556" cy="405801"/>
            <a:chOff x="4584763" y="2020503"/>
            <a:chExt cx="4090920" cy="405801"/>
          </a:xfrm>
        </p:grpSpPr>
        <p:sp>
          <p:nvSpPr>
            <p:cNvPr id="33" name="Rectangle 32"/>
            <p:cNvSpPr/>
            <p:nvPr/>
          </p:nvSpPr>
          <p:spPr bwMode="auto">
            <a:xfrm>
              <a:off x="4584763" y="2227866"/>
              <a:ext cx="4090920" cy="198438"/>
            </a:xfrm>
            <a:prstGeom prst="rect">
              <a:avLst/>
            </a:prstGeom>
            <a:solidFill>
              <a:srgbClr val="C00000">
                <a:alpha val="3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655706" y="2020503"/>
              <a:ext cx="2012535" cy="207363"/>
            </a:xfrm>
            <a:prstGeom prst="rect">
              <a:avLst/>
            </a:prstGeom>
            <a:solidFill>
              <a:srgbClr val="C00000">
                <a:alpha val="3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7" name="Rectangle 36"/>
          <p:cNvSpPr/>
          <p:nvPr/>
        </p:nvSpPr>
        <p:spPr bwMode="auto">
          <a:xfrm>
            <a:off x="4982363" y="2871045"/>
            <a:ext cx="2924830" cy="200397"/>
          </a:xfrm>
          <a:prstGeom prst="rect">
            <a:avLst/>
          </a:prstGeom>
          <a:solidFill>
            <a:srgbClr val="C00000">
              <a:alpha val="3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4985422" y="4577851"/>
            <a:ext cx="3888432" cy="336632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995567" y="2352307"/>
            <a:ext cx="3873193" cy="518740"/>
          </a:xfrm>
          <a:prstGeom prst="rect">
            <a:avLst/>
          </a:prstGeom>
          <a:solidFill>
            <a:srgbClr val="FFFF00">
              <a:alpha val="4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982363" y="3277818"/>
            <a:ext cx="3878647" cy="337696"/>
          </a:xfrm>
          <a:prstGeom prst="rect">
            <a:avLst/>
          </a:prstGeom>
          <a:solidFill>
            <a:srgbClr val="00B050">
              <a:alpha val="4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4992841" y="3810218"/>
            <a:ext cx="3878647" cy="505718"/>
          </a:xfrm>
          <a:prstGeom prst="rect">
            <a:avLst/>
          </a:prstGeom>
          <a:solidFill>
            <a:schemeClr val="accent4">
              <a:alpha val="3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1" name="Rectangle 37"/>
          <p:cNvSpPr>
            <a:spLocks noChangeArrowheads="1"/>
          </p:cNvSpPr>
          <p:nvPr/>
        </p:nvSpPr>
        <p:spPr bwMode="auto">
          <a:xfrm>
            <a:off x="1629959" y="3838012"/>
            <a:ext cx="20839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PWD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2" name="Rectangle 37"/>
          <p:cNvSpPr>
            <a:spLocks noChangeArrowheads="1"/>
          </p:cNvSpPr>
          <p:nvPr/>
        </p:nvSpPr>
        <p:spPr bwMode="auto">
          <a:xfrm>
            <a:off x="2876430" y="3846251"/>
            <a:ext cx="20839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PWD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73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434" y="116632"/>
            <a:ext cx="8543290" cy="898525"/>
          </a:xfrm>
        </p:spPr>
        <p:txBody>
          <a:bodyPr/>
          <a:lstStyle/>
          <a:p>
            <a:r>
              <a:rPr lang="en-US" dirty="0" smtClean="0"/>
              <a:t>Special memory block: Configuration bytes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2276871"/>
            <a:ext cx="8649146" cy="3730171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de-AT" dirty="0" smtClean="0"/>
              <a:t>NC_REG </a:t>
            </a:r>
            <a:r>
              <a:rPr lang="de-AT" dirty="0"/>
              <a:t>= NTAG Control Register, controls enabled </a:t>
            </a:r>
            <a:r>
              <a:rPr lang="de-AT" dirty="0" smtClean="0"/>
              <a:t>functions</a:t>
            </a:r>
          </a:p>
          <a:p>
            <a:pPr lvl="1"/>
            <a:r>
              <a:rPr lang="de-AT" dirty="0" smtClean="0">
                <a:solidFill>
                  <a:schemeClr val="tx1"/>
                </a:solidFill>
              </a:rPr>
              <a:t>SILENT MODE</a:t>
            </a:r>
          </a:p>
          <a:p>
            <a:pPr lvl="1"/>
            <a:r>
              <a:rPr lang="de-AT" dirty="0" smtClean="0">
                <a:solidFill>
                  <a:srgbClr val="FF0000"/>
                </a:solidFill>
              </a:rPr>
              <a:t>PASS THROUGH MODE (now is documented and is useable)</a:t>
            </a:r>
          </a:p>
          <a:p>
            <a:r>
              <a:rPr lang="de-AT" dirty="0" smtClean="0"/>
              <a:t>LAST_NDEF_BLOCK: Address of end of NDEF message (FD pin trigger)</a:t>
            </a:r>
          </a:p>
          <a:p>
            <a:r>
              <a:rPr lang="de-AT" dirty="0" smtClean="0"/>
              <a:t>SRAM_MIRROR_BLOCK: Address of mirrored SRAM (for SRAM_MIRROR)</a:t>
            </a:r>
          </a:p>
          <a:p>
            <a:r>
              <a:rPr lang="de-AT" dirty="0" smtClean="0"/>
              <a:t>WDT_LS: Watchdog timer control for I²C communication (16 bit) LSB</a:t>
            </a:r>
          </a:p>
          <a:p>
            <a:r>
              <a:rPr lang="de-AT" dirty="0" smtClean="0"/>
              <a:t>WDT_MS: </a:t>
            </a:r>
            <a:r>
              <a:rPr lang="de-AT" dirty="0"/>
              <a:t>Watchdog timer control for I²C communication (16 bit) </a:t>
            </a:r>
            <a:r>
              <a:rPr lang="de-AT" dirty="0" smtClean="0"/>
              <a:t>MSB</a:t>
            </a:r>
          </a:p>
          <a:p>
            <a:r>
              <a:rPr lang="de-AT" dirty="0" smtClean="0"/>
              <a:t>I2C_CLOCK_STR: I²C Clock Stretching</a:t>
            </a:r>
          </a:p>
          <a:p>
            <a:r>
              <a:rPr lang="de-AT" dirty="0" smtClean="0"/>
              <a:t>REG_LOCK: Prevent Write Access from RF / I²C</a:t>
            </a:r>
            <a:endParaRPr lang="de-AT" dirty="0"/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 bwMode="auto">
          <a:xfrm>
            <a:off x="4235412" y="6154679"/>
            <a:ext cx="755335" cy="40011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AT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Back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6" y="861564"/>
            <a:ext cx="7794272" cy="13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NTAG I²C </a:t>
            </a:r>
            <a:r>
              <a:rPr lang="de-AT" i="1" dirty="0" smtClean="0"/>
              <a:t>plus</a:t>
            </a:r>
            <a:r>
              <a:rPr lang="de-AT" dirty="0" smtClean="0"/>
              <a:t> RF commands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/>
          </p:nvPr>
        </p:nvGraphicFramePr>
        <p:xfrm>
          <a:off x="387350" y="2911475"/>
          <a:ext cx="828833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482"/>
                <a:gridCol w="56158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Proprietary</a:t>
                      </a:r>
                      <a:r>
                        <a:rPr lang="en-US" b="1" baseline="0" dirty="0" smtClean="0"/>
                        <a:t> (need App)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FAST_WRITE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Writes 64 bytes to SRAM (only pass-through mode)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READ_SIG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 IC specific 32-byte ECC signature (NXP)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PWD_AUTH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Access to protected area (AUTH0, NFC_PROT – defines protection, AUTHLIM–unsuccessful attempts)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48663" y="6345239"/>
            <a:ext cx="438150" cy="25211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E9F1E7-5A5B-4715-B3ED-58A2660B7671}" type="slidenum">
              <a:rPr lang="en-US" sz="1000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7350" y="1170240"/>
            <a:ext cx="8288338" cy="8610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54000" indent="-254000" algn="l" rtl="0" eaLnBrk="1" fontAlgn="base" hangingPunct="1">
              <a:lnSpc>
                <a:spcPct val="105000"/>
              </a:lnSpc>
              <a:spcBef>
                <a:spcPct val="45000"/>
              </a:spcBef>
              <a:spcAft>
                <a:spcPct val="0"/>
              </a:spcAft>
              <a:buClr>
                <a:srgbClr val="FAB400"/>
              </a:buClr>
              <a:buSzPct val="75000"/>
              <a:buFont typeface="Arial" charset="0"/>
              <a:buBlip>
                <a:blip r:embed="rId2"/>
              </a:buBlip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11200" indent="-25400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68400" indent="-25400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3pPr>
            <a:lvl4pPr marL="1625600" indent="-25400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4pPr>
            <a:lvl5pPr marL="2082800" indent="-25400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rgbClr val="000000"/>
                </a:solidFill>
                <a:latin typeface="+mn-lt"/>
              </a:defRPr>
            </a:lvl5pPr>
            <a:lvl6pPr marL="2540000" indent="-25400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rgbClr val="000000"/>
                </a:solidFill>
                <a:latin typeface="+mn-lt"/>
              </a:defRPr>
            </a:lvl6pPr>
            <a:lvl7pPr marL="2997200" indent="-25400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rgbClr val="000000"/>
                </a:solidFill>
                <a:latin typeface="+mn-lt"/>
              </a:defRPr>
            </a:lvl7pPr>
            <a:lvl8pPr marL="3454400" indent="-25400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rgbClr val="000000"/>
                </a:solidFill>
                <a:latin typeface="+mn-lt"/>
              </a:defRPr>
            </a:lvl8pPr>
            <a:lvl9pPr marL="3911600" indent="-25400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kern="0" dirty="0" smtClean="0"/>
              <a:t>The RF-interface is based on the ISO/IEC 14443 Type A standard for contactless smart cards. All memory functions are operated in the ACTIVE state.</a:t>
            </a:r>
          </a:p>
          <a:p>
            <a:pPr marL="0" indent="0">
              <a:buNone/>
            </a:pPr>
            <a:r>
              <a:rPr lang="en-US" kern="0" dirty="0" smtClean="0">
                <a:solidFill>
                  <a:srgbClr val="FF0000"/>
                </a:solidFill>
              </a:rPr>
              <a:t>NEW:</a:t>
            </a:r>
          </a:p>
        </p:txBody>
      </p:sp>
    </p:spTree>
    <p:extLst>
      <p:ext uri="{BB962C8B-B14F-4D97-AF65-F5344CB8AC3E}">
        <p14:creationId xmlns:p14="http://schemas.microsoft.com/office/powerpoint/2010/main" val="41946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69104"/>
            <a:ext cx="8690202" cy="685800"/>
          </a:xfrm>
        </p:spPr>
        <p:txBody>
          <a:bodyPr anchor="ctr"/>
          <a:lstStyle/>
          <a:p>
            <a:r>
              <a:rPr lang="en-US" dirty="0" smtClean="0"/>
              <a:t>Conventional tag</a:t>
            </a:r>
            <a:endParaRPr lang="en-US" dirty="0"/>
          </a:p>
        </p:txBody>
      </p:sp>
      <p:pic>
        <p:nvPicPr>
          <p:cNvPr id="4" name="Picture 3" descr="Data-transfer-mode.jp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" t="26162" r="79694" b="23953"/>
          <a:stretch/>
        </p:blipFill>
        <p:spPr>
          <a:xfrm>
            <a:off x="259372" y="2495444"/>
            <a:ext cx="1600955" cy="228078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2119700" y="2808493"/>
            <a:ext cx="751286" cy="1636797"/>
          </a:xfrm>
          <a:prstGeom prst="ellips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853098" y="3443535"/>
            <a:ext cx="885444" cy="0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862396" y="3810596"/>
            <a:ext cx="885444" cy="0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2727883" y="3461423"/>
            <a:ext cx="500857" cy="3309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46340" y="348711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Heavy"/>
                <a:cs typeface="Avenir Heavy"/>
              </a:rPr>
              <a:t>NFC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3436671" y="2016981"/>
            <a:ext cx="3201868" cy="3169541"/>
          </a:xfrm>
          <a:prstGeom prst="roundRect">
            <a:avLst>
              <a:gd name="adj" fmla="val 3871"/>
            </a:avLst>
          </a:prstGeom>
          <a:solidFill>
            <a:srgbClr val="25C3AB"/>
          </a:soli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621090" y="3706112"/>
            <a:ext cx="2035543" cy="1352331"/>
          </a:xfrm>
          <a:prstGeom prst="roundRect">
            <a:avLst>
              <a:gd name="adj" fmla="val 3871"/>
            </a:avLst>
          </a:prstGeom>
          <a:solidFill>
            <a:srgbClr val="587EBD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7811" y="4247400"/>
            <a:ext cx="7597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EEPROM</a:t>
            </a:r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613397" y="2193702"/>
            <a:ext cx="2035543" cy="623667"/>
          </a:xfrm>
          <a:prstGeom prst="roundRect">
            <a:avLst>
              <a:gd name="adj" fmla="val 3871"/>
            </a:avLst>
          </a:prstGeom>
          <a:solidFill>
            <a:srgbClr val="089F9F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40117" y="2404164"/>
            <a:ext cx="636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Analog</a:t>
            </a:r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1887159" y="4123297"/>
            <a:ext cx="1735112" cy="491933"/>
          </a:xfrm>
          <a:prstGeom prst="rightArrow">
            <a:avLst>
              <a:gd name="adj1" fmla="val 50000"/>
              <a:gd name="adj2" fmla="val 71738"/>
            </a:avLst>
          </a:prstGeom>
          <a:solidFill>
            <a:srgbClr val="587EBD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32947" y="4238082"/>
            <a:ext cx="482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Data</a:t>
            </a:r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11684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Pass-through – speed test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128" y="1484784"/>
            <a:ext cx="4041957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Heavily dependant on the NFC readers used</a:t>
            </a:r>
          </a:p>
          <a:p>
            <a:r>
              <a:rPr lang="en-US" sz="1400" dirty="0" smtClean="0"/>
              <a:t>Mobile phones typically slower than NFC readers. FAST_WRITE improved speed.</a:t>
            </a:r>
          </a:p>
        </p:txBody>
      </p:sp>
      <p:graphicFrame>
        <p:nvGraphicFramePr>
          <p:cNvPr id="9" name="Chart 8"/>
          <p:cNvGraphicFramePr>
            <a:graphicFrameLocks noGrp="1"/>
          </p:cNvGraphicFramePr>
          <p:nvPr>
            <p:extLst/>
          </p:nvPr>
        </p:nvGraphicFramePr>
        <p:xfrm>
          <a:off x="-74448" y="394138"/>
          <a:ext cx="9292897" cy="606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0790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Elbow Connector 82"/>
          <p:cNvCxnSpPr>
            <a:stCxn id="60" idx="3"/>
            <a:endCxn id="74" idx="3"/>
          </p:cNvCxnSpPr>
          <p:nvPr/>
        </p:nvCxnSpPr>
        <p:spPr bwMode="auto">
          <a:xfrm flipV="1">
            <a:off x="4600483" y="1376771"/>
            <a:ext cx="3422469" cy="2160240"/>
          </a:xfrm>
          <a:prstGeom prst="bentConnector3">
            <a:avLst>
              <a:gd name="adj1" fmla="val 106679"/>
            </a:avLst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stCxn id="57" idx="0"/>
            <a:endCxn id="74" idx="1"/>
          </p:cNvCxnSpPr>
          <p:nvPr/>
        </p:nvCxnSpPr>
        <p:spPr bwMode="auto">
          <a:xfrm rot="5400000" flipH="1" flipV="1">
            <a:off x="5267601" y="601641"/>
            <a:ext cx="612068" cy="2162329"/>
          </a:xfrm>
          <a:prstGeom prst="bentConnector2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74" idx="0"/>
          </p:cNvCxnSpPr>
          <p:nvPr/>
        </p:nvCxnSpPr>
        <p:spPr bwMode="auto">
          <a:xfrm rot="5400000" flipH="1" flipV="1">
            <a:off x="5217356" y="-132681"/>
            <a:ext cx="1080120" cy="3162920"/>
          </a:xfrm>
          <a:prstGeom prst="bentConnector3">
            <a:avLst>
              <a:gd name="adj1" fmla="val 121164"/>
            </a:avLst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harvesting</a:t>
            </a:r>
            <a:endParaRPr lang="en-US" dirty="0"/>
          </a:p>
        </p:txBody>
      </p:sp>
      <p:sp>
        <p:nvSpPr>
          <p:cNvPr id="13" name="Content Placeholder 90"/>
          <p:cNvSpPr>
            <a:spLocks noGrp="1"/>
          </p:cNvSpPr>
          <p:nvPr>
            <p:ph idx="1"/>
          </p:nvPr>
        </p:nvSpPr>
        <p:spPr>
          <a:xfrm>
            <a:off x="402035" y="4250184"/>
            <a:ext cx="8288338" cy="1437334"/>
          </a:xfrm>
          <a:solidFill>
            <a:schemeClr val="bg1"/>
          </a:solidFill>
        </p:spPr>
        <p:txBody>
          <a:bodyPr/>
          <a:lstStyle/>
          <a:p>
            <a:r>
              <a:rPr lang="en-US" sz="1600" dirty="0" smtClean="0"/>
              <a:t>With energy harvesting a microcontroller can be supplied with power</a:t>
            </a:r>
          </a:p>
          <a:p>
            <a:pPr lvl="1"/>
            <a:r>
              <a:rPr lang="en-US" sz="1400" dirty="0" smtClean="0"/>
              <a:t>Typically &gt;5mA @2V</a:t>
            </a:r>
          </a:p>
          <a:p>
            <a:pPr lvl="1"/>
            <a:r>
              <a:rPr lang="en-US" sz="1400" dirty="0" smtClean="0"/>
              <a:t>Up to 13mA in case of strong NFC readers (not NFC phones)</a:t>
            </a:r>
          </a:p>
          <a:p>
            <a:r>
              <a:rPr lang="en-US" sz="1600" dirty="0" smtClean="0"/>
              <a:t>Power up can be controlled by Field Detection for further power management optimization</a:t>
            </a:r>
          </a:p>
          <a:p>
            <a:pPr lvl="1"/>
            <a:r>
              <a:rPr lang="en-US" sz="1400" dirty="0" smtClean="0"/>
              <a:t>FD goes low when field is detected; PMU receives interrupt, switches on VCC on NTAG and µC; µC starts communication on I²C</a:t>
            </a:r>
          </a:p>
        </p:txBody>
      </p:sp>
      <p:sp>
        <p:nvSpPr>
          <p:cNvPr id="14" name="Date Placeholder 4"/>
          <p:cNvSpPr txBox="1">
            <a:spLocks/>
          </p:cNvSpPr>
          <p:nvPr/>
        </p:nvSpPr>
        <p:spPr bwMode="auto">
          <a:xfrm>
            <a:off x="6654800" y="6542088"/>
            <a:ext cx="21336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A76E77-A5E2-4CAE-8B4C-344B4A199561}" type="datetime7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Feb-16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51" name="Straight Connector 50"/>
          <p:cNvCxnSpPr/>
          <p:nvPr/>
        </p:nvCxnSpPr>
        <p:spPr bwMode="auto">
          <a:xfrm flipH="1" flipV="1">
            <a:off x="4499992" y="2824360"/>
            <a:ext cx="2628000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H="1">
            <a:off x="4499992" y="2545853"/>
            <a:ext cx="2628000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4" name="Group 8"/>
          <p:cNvGrpSpPr/>
          <p:nvPr/>
        </p:nvGrpSpPr>
        <p:grpSpPr>
          <a:xfrm>
            <a:off x="1506216" y="1916831"/>
            <a:ext cx="3179899" cy="2232248"/>
            <a:chOff x="1909781" y="1196752"/>
            <a:chExt cx="3179899" cy="2232248"/>
          </a:xfrm>
        </p:grpSpPr>
        <p:grpSp>
          <p:nvGrpSpPr>
            <p:cNvPr id="55" name="Group 19"/>
            <p:cNvGrpSpPr/>
            <p:nvPr/>
          </p:nvGrpSpPr>
          <p:grpSpPr>
            <a:xfrm>
              <a:off x="1909781" y="1652458"/>
              <a:ext cx="1366075" cy="1272486"/>
              <a:chOff x="2699792" y="2908177"/>
              <a:chExt cx="1366075" cy="1272486"/>
            </a:xfrm>
          </p:grpSpPr>
          <p:sp>
            <p:nvSpPr>
              <p:cNvPr id="65" name="Block Arc 64"/>
              <p:cNvSpPr/>
              <p:nvPr/>
            </p:nvSpPr>
            <p:spPr bwMode="auto">
              <a:xfrm flipH="1">
                <a:off x="2699792" y="2908177"/>
                <a:ext cx="508995" cy="1272486"/>
              </a:xfrm>
              <a:prstGeom prst="blockArc">
                <a:avLst>
                  <a:gd name="adj1" fmla="val 11328440"/>
                  <a:gd name="adj2" fmla="val 10206400"/>
                  <a:gd name="adj3" fmla="val 0"/>
                </a:avLst>
              </a:prstGeom>
              <a:ln>
                <a:bevel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3175126" y="3620667"/>
                <a:ext cx="890741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3175126" y="3480796"/>
                <a:ext cx="890741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6" name="Rectangle 55"/>
            <p:cNvSpPr>
              <a:spLocks noChangeAspect="1"/>
            </p:cNvSpPr>
            <p:nvPr/>
          </p:nvSpPr>
          <p:spPr bwMode="auto">
            <a:xfrm>
              <a:off x="2555777" y="1196752"/>
              <a:ext cx="2533903" cy="22322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 smtClean="0">
                  <a:solidFill>
                    <a:schemeClr val="accent1">
                      <a:lumMod val="50000"/>
                    </a:schemeClr>
                  </a:solidFill>
                </a:rPr>
                <a:t>NTAG I²C plus</a:t>
              </a: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4788024" y="1268760"/>
              <a:ext cx="216024" cy="2160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bg1"/>
                  </a:solidFill>
                  <a:latin typeface="Calibri" pitchFamily="34" charset="0"/>
                </a:rPr>
                <a:t>VCC</a:t>
              </a:r>
              <a:endParaRPr lang="en-US" sz="1600" dirty="0" smtClean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627784" y="2022748"/>
              <a:ext cx="216024" cy="2160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bg1"/>
                  </a:solidFill>
                  <a:latin typeface="Calibri" pitchFamily="34" charset="0"/>
                </a:rPr>
                <a:t>LA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2627784" y="2310780"/>
              <a:ext cx="216024" cy="2160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Calibri" pitchFamily="34" charset="0"/>
                </a:rPr>
                <a:t>LB</a:t>
              </a: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788024" y="2708920"/>
              <a:ext cx="216024" cy="2160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bg1"/>
                  </a:solidFill>
                  <a:latin typeface="Calibri" pitchFamily="34" charset="0"/>
                </a:rPr>
                <a:t>FD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4788024" y="1988840"/>
              <a:ext cx="216024" cy="2160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Calibri" pitchFamily="34" charset="0"/>
                </a:rPr>
                <a:t>SDA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4788024" y="1700808"/>
              <a:ext cx="216024" cy="2160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bg1"/>
                  </a:solidFill>
                  <a:latin typeface="Calibri" pitchFamily="34" charset="0"/>
                </a:rPr>
                <a:t>SCL</a:t>
              </a:r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 bwMode="auto">
            <a:xfrm>
              <a:off x="2915816" y="2924944"/>
              <a:ext cx="864096" cy="4404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 smtClean="0">
                  <a:solidFill>
                    <a:schemeClr val="accent1">
                      <a:lumMod val="50000"/>
                    </a:schemeClr>
                  </a:solidFill>
                </a:rPr>
                <a:t>SRAM</a:t>
              </a:r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 bwMode="auto">
            <a:xfrm>
              <a:off x="3851920" y="2924944"/>
              <a:ext cx="792088" cy="4404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 smtClean="0">
                  <a:solidFill>
                    <a:schemeClr val="accent1">
                      <a:lumMod val="50000"/>
                    </a:schemeClr>
                  </a:solidFill>
                </a:rPr>
                <a:t>NVM</a:t>
              </a:r>
            </a:p>
          </p:txBody>
        </p:sp>
      </p:grpSp>
      <p:pic>
        <p:nvPicPr>
          <p:cNvPr id="68" name="Afbeelding 49" descr="35904.jpg"/>
          <p:cNvPicPr>
            <a:picLocks noChangeAspect="1"/>
          </p:cNvPicPr>
          <p:nvPr/>
        </p:nvPicPr>
        <p:blipFill>
          <a:blip r:embed="rId2" cstate="print"/>
          <a:srcRect l="65706" t="23997" r="5569" b="30743"/>
          <a:stretch>
            <a:fillRect/>
          </a:stretch>
        </p:blipFill>
        <p:spPr bwMode="auto">
          <a:xfrm>
            <a:off x="570112" y="2492895"/>
            <a:ext cx="648072" cy="101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9" name="Group 28"/>
          <p:cNvGrpSpPr/>
          <p:nvPr/>
        </p:nvGrpSpPr>
        <p:grpSpPr>
          <a:xfrm flipV="1">
            <a:off x="5248555" y="3212975"/>
            <a:ext cx="432048" cy="216024"/>
            <a:chOff x="6012160" y="2492896"/>
            <a:chExt cx="432048" cy="216024"/>
          </a:xfrm>
        </p:grpSpPr>
        <p:cxnSp>
          <p:nvCxnSpPr>
            <p:cNvPr id="70" name="Straight Connector 69"/>
            <p:cNvCxnSpPr/>
            <p:nvPr/>
          </p:nvCxnSpPr>
          <p:spPr bwMode="auto">
            <a:xfrm>
              <a:off x="6012160" y="2708920"/>
              <a:ext cx="216024" cy="0"/>
            </a:xfrm>
            <a:prstGeom prst="line">
              <a:avLst/>
            </a:prstGeom>
            <a:solidFill>
              <a:schemeClr val="accent1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flipV="1">
              <a:off x="6228184" y="2492896"/>
              <a:ext cx="0" cy="216024"/>
            </a:xfrm>
            <a:prstGeom prst="line">
              <a:avLst/>
            </a:prstGeom>
            <a:solidFill>
              <a:schemeClr val="accent1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>
              <a:off x="6228184" y="2492896"/>
              <a:ext cx="216024" cy="0"/>
            </a:xfrm>
            <a:prstGeom prst="line">
              <a:avLst/>
            </a:prstGeom>
            <a:solidFill>
              <a:schemeClr val="accent1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3" name="TextBox 72"/>
          <p:cNvSpPr txBox="1"/>
          <p:nvPr/>
        </p:nvSpPr>
        <p:spPr>
          <a:xfrm>
            <a:off x="5176547" y="3573015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open drain</a:t>
            </a:r>
            <a:endParaRPr lang="en-US" sz="1200" dirty="0"/>
          </a:p>
        </p:txBody>
      </p:sp>
      <p:sp>
        <p:nvSpPr>
          <p:cNvPr id="74" name="Rectangle 73"/>
          <p:cNvSpPr>
            <a:spLocks noChangeAspect="1"/>
          </p:cNvSpPr>
          <p:nvPr/>
        </p:nvSpPr>
        <p:spPr bwMode="auto">
          <a:xfrm>
            <a:off x="6654800" y="908719"/>
            <a:ext cx="1368152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PMU</a:t>
            </a:r>
          </a:p>
          <a:p>
            <a:pPr algn="ctr"/>
            <a:r>
              <a:rPr lang="en-US" sz="1000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Power </a:t>
            </a:r>
            <a:r>
              <a:rPr lang="en-US" sz="1000" dirty="0" smtClean="0">
                <a:solidFill>
                  <a:schemeClr val="accent1">
                    <a:lumMod val="50000"/>
                  </a:schemeClr>
                </a:solidFill>
              </a:rPr>
              <a:t>Management Unit) optional, can be in the µC</a:t>
            </a:r>
            <a:endParaRPr lang="en-US" sz="1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 bwMode="auto">
          <a:xfrm flipV="1">
            <a:off x="8316416" y="1484783"/>
            <a:ext cx="0" cy="360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/>
          <p:nvPr/>
        </p:nvCxnSpPr>
        <p:spPr bwMode="auto">
          <a:xfrm flipH="1">
            <a:off x="6156176" y="1268760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5176547" y="2708920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Oval 77"/>
          <p:cNvSpPr/>
          <p:nvPr/>
        </p:nvSpPr>
        <p:spPr bwMode="auto">
          <a:xfrm>
            <a:off x="8368267" y="1520787"/>
            <a:ext cx="288032" cy="288032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0000"/>
                </a:solidFill>
              </a:rPr>
              <a:t>2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6351979" y="1484784"/>
            <a:ext cx="288032" cy="288032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0000"/>
                </a:solidFill>
              </a:rPr>
              <a:t>3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5226422" y="2204864"/>
            <a:ext cx="288032" cy="288032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0000"/>
                </a:solidFill>
              </a:rPr>
              <a:t>4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85" name="Elbow Connector 84"/>
          <p:cNvCxnSpPr>
            <a:endCxn id="74" idx="1"/>
          </p:cNvCxnSpPr>
          <p:nvPr/>
        </p:nvCxnSpPr>
        <p:spPr bwMode="auto">
          <a:xfrm rot="5400000" flipH="1" flipV="1">
            <a:off x="6177222" y="1511267"/>
            <a:ext cx="612073" cy="343083"/>
          </a:xfrm>
          <a:prstGeom prst="bentConnector2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Rectangle 85"/>
          <p:cNvSpPr>
            <a:spLocks noChangeAspect="1"/>
          </p:cNvSpPr>
          <p:nvPr/>
        </p:nvSpPr>
        <p:spPr bwMode="auto">
          <a:xfrm>
            <a:off x="6156176" y="1988839"/>
            <a:ext cx="1368152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µController</a:t>
            </a:r>
          </a:p>
        </p:txBody>
      </p:sp>
      <p:cxnSp>
        <p:nvCxnSpPr>
          <p:cNvPr id="91" name="Straight Arrow Connector 90"/>
          <p:cNvCxnSpPr/>
          <p:nvPr/>
        </p:nvCxnSpPr>
        <p:spPr bwMode="auto">
          <a:xfrm>
            <a:off x="5436096" y="620688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2" name="Oval 91"/>
          <p:cNvSpPr/>
          <p:nvPr/>
        </p:nvSpPr>
        <p:spPr bwMode="auto">
          <a:xfrm>
            <a:off x="5406945" y="274638"/>
            <a:ext cx="288032" cy="288032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0000"/>
                </a:solidFill>
              </a:rPr>
              <a:t>1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48" name="Straight Arrow Connector 47"/>
          <p:cNvCxnSpPr/>
          <p:nvPr/>
        </p:nvCxnSpPr>
        <p:spPr bwMode="auto">
          <a:xfrm>
            <a:off x="6228184" y="1535646"/>
            <a:ext cx="0" cy="3240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Rectangle 45"/>
          <p:cNvSpPr/>
          <p:nvPr/>
        </p:nvSpPr>
        <p:spPr bwMode="auto">
          <a:xfrm>
            <a:off x="3979943" y="1988839"/>
            <a:ext cx="281930" cy="21602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/>
                </a:solidFill>
                <a:latin typeface="Calibri" pitchFamily="34" charset="0"/>
              </a:rPr>
              <a:t>VOUT</a:t>
            </a:r>
            <a:endParaRPr lang="en-US" sz="1600" baseline="-250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1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Energy harvesting – achievable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6688"/>
            <a:ext cx="6998927" cy="50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390" y="339727"/>
            <a:ext cx="8543290" cy="496986"/>
          </a:xfrm>
        </p:spPr>
        <p:txBody>
          <a:bodyPr/>
          <a:lstStyle/>
          <a:p>
            <a:r>
              <a:rPr lang="de-AT" dirty="0"/>
              <a:t>Flexible Memory Access Management </a:t>
            </a:r>
            <a:r>
              <a:rPr lang="de-AT" dirty="0" smtClean="0"/>
              <a:t>(</a:t>
            </a:r>
            <a:r>
              <a:rPr lang="de-AT" dirty="0"/>
              <a:t>1/2)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6390" y="2164784"/>
            <a:ext cx="8288338" cy="3784495"/>
          </a:xfrm>
        </p:spPr>
        <p:txBody>
          <a:bodyPr>
            <a:normAutofit/>
          </a:bodyPr>
          <a:lstStyle/>
          <a:p>
            <a:pPr marL="363538" indent="-363538">
              <a:buFont typeface="Arial" charset="0"/>
              <a:buBlip>
                <a:blip r:embed="rId2"/>
              </a:buBlip>
              <a:defRPr/>
            </a:pPr>
            <a:r>
              <a:rPr lang="en-US" sz="1800" b="1" dirty="0"/>
              <a:t>RF/NFC perspective </a:t>
            </a:r>
          </a:p>
          <a:p>
            <a:pPr marL="820738" lvl="1" indent="-363538">
              <a:lnSpc>
                <a:spcPct val="150000"/>
              </a:lnSpc>
              <a:buFont typeface="Arial" charset="0"/>
              <a:buBlip>
                <a:blip r:embed="rId2"/>
              </a:buBlip>
              <a:defRPr/>
            </a:pPr>
            <a:r>
              <a:rPr lang="en-US" sz="1600" dirty="0" smtClean="0"/>
              <a:t>32-bit password</a:t>
            </a:r>
          </a:p>
          <a:p>
            <a:pPr marL="820738" lvl="1" indent="-363538">
              <a:lnSpc>
                <a:spcPct val="150000"/>
              </a:lnSpc>
              <a:buFont typeface="Arial" charset="0"/>
              <a:buBlip>
                <a:blip r:embed="rId2"/>
              </a:buBlip>
              <a:defRPr/>
            </a:pPr>
            <a:r>
              <a:rPr lang="en-US" sz="1600" dirty="0" smtClean="0"/>
              <a:t>16-bit PACK (password auth. acknowledge response)</a:t>
            </a:r>
          </a:p>
          <a:p>
            <a:pPr marL="820738" lvl="1" indent="-363538">
              <a:lnSpc>
                <a:spcPct val="150000"/>
              </a:lnSpc>
              <a:buFont typeface="Arial" charset="0"/>
              <a:buBlip>
                <a:blip r:embed="rId2"/>
              </a:buBlip>
              <a:defRPr/>
            </a:pPr>
            <a:r>
              <a:rPr lang="en-US" sz="1600" dirty="0" smtClean="0"/>
              <a:t>Optionally limited number of unsuccessful authentications</a:t>
            </a:r>
          </a:p>
          <a:p>
            <a:pPr lvl="2">
              <a:lnSpc>
                <a:spcPct val="150000"/>
              </a:lnSpc>
              <a:buFont typeface="Arial" charset="0"/>
              <a:buChar char="–"/>
              <a:defRPr/>
            </a:pPr>
            <a:r>
              <a:rPr lang="en-US" sz="1400" dirty="0" smtClean="0"/>
              <a:t>up to 2</a:t>
            </a:r>
            <a:r>
              <a:rPr lang="en-US" sz="1400" baseline="30000" dirty="0" smtClean="0"/>
              <a:t>7</a:t>
            </a:r>
            <a:r>
              <a:rPr lang="en-US" sz="1400" dirty="0" smtClean="0"/>
              <a:t> negative attempts</a:t>
            </a:r>
          </a:p>
          <a:p>
            <a:pPr marL="820738" lvl="1" indent="-363538">
              <a:lnSpc>
                <a:spcPct val="150000"/>
              </a:lnSpc>
              <a:buFont typeface="Arial" charset="0"/>
              <a:buBlip>
                <a:blip r:embed="rId2"/>
              </a:buBlip>
              <a:defRPr/>
            </a:pPr>
            <a:r>
              <a:rPr lang="en-US" sz="1600" dirty="0" smtClean="0"/>
              <a:t>Write or read/write memory access can be restricted to be allowed only after password authentication</a:t>
            </a:r>
          </a:p>
          <a:p>
            <a:pPr marL="820738" lvl="1" indent="-363538">
              <a:lnSpc>
                <a:spcPct val="150000"/>
              </a:lnSpc>
              <a:buFont typeface="Arial" charset="0"/>
              <a:buBlip>
                <a:blip r:embed="rId2"/>
              </a:buBlip>
              <a:defRPr/>
            </a:pPr>
            <a:r>
              <a:rPr lang="en-US" sz="1600" dirty="0" smtClean="0"/>
              <a:t>Pass-through can be restricted to be allowed only after password authentication</a:t>
            </a:r>
          </a:p>
          <a:p>
            <a:pPr marL="820738" lvl="1" indent="-363538">
              <a:lnSpc>
                <a:spcPct val="150000"/>
              </a:lnSpc>
              <a:buFont typeface="Arial" charset="0"/>
              <a:buBlip>
                <a:blip r:embed="rId2"/>
              </a:buBlip>
              <a:defRPr/>
            </a:pPr>
            <a:r>
              <a:rPr lang="de-AT" sz="1600" dirty="0" smtClean="0"/>
              <a:t>Memory can be split in </a:t>
            </a:r>
            <a:r>
              <a:rPr lang="de-AT" sz="1600" b="1" dirty="0" smtClean="0">
                <a:solidFill>
                  <a:srgbClr val="00B050"/>
                </a:solidFill>
              </a:rPr>
              <a:t>open</a:t>
            </a:r>
            <a:r>
              <a:rPr lang="de-AT" sz="1600" dirty="0" smtClean="0"/>
              <a:t> and </a:t>
            </a:r>
            <a:r>
              <a:rPr lang="de-AT" sz="1600" b="1" dirty="0" smtClean="0">
                <a:solidFill>
                  <a:srgbClr val="FF0000"/>
                </a:solidFill>
              </a:rPr>
              <a:t>protected</a:t>
            </a:r>
            <a:r>
              <a:rPr lang="de-AT" sz="1600" dirty="0" smtClean="0"/>
              <a:t> segments</a:t>
            </a:r>
          </a:p>
          <a:p>
            <a:pPr lvl="2">
              <a:lnSpc>
                <a:spcPct val="150000"/>
              </a:lnSpc>
              <a:buFont typeface="Arial" charset="0"/>
              <a:buChar char="–"/>
              <a:defRPr/>
            </a:pPr>
            <a:r>
              <a:rPr lang="de-AT" sz="1400" dirty="0" smtClean="0"/>
              <a:t>Memory boundary is configurable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475656" y="1416830"/>
            <a:ext cx="2231003" cy="27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85750" indent="-285750" algn="l" rtl="0" eaLnBrk="1" fontAlgn="base" hangingPunct="1">
              <a:lnSpc>
                <a:spcPct val="105000"/>
              </a:lnSpc>
              <a:spcBef>
                <a:spcPct val="45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75376" indent="-28575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+mn-lt"/>
              </a:defRPr>
            </a:lvl2pPr>
            <a:lvl3pPr marL="1065001" indent="-28575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</a:defRPr>
            </a:lvl3pPr>
            <a:lvl4pPr marL="1340327" indent="-17145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729953" indent="-17145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  <a:lvl6pPr marL="2164588" indent="-216459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6pPr>
            <a:lvl7pPr marL="2554214" indent="-216459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7pPr>
            <a:lvl8pPr marL="2943840" indent="-216459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8pPr>
            <a:lvl9pPr marL="3333466" indent="-216459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US" sz="1800" b="1" kern="0" dirty="0" smtClean="0"/>
              <a:t>RF/NFC perspective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724128" y="1415921"/>
            <a:ext cx="2231003" cy="27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85750" indent="-285750" algn="l" rtl="0" eaLnBrk="1" fontAlgn="base" hangingPunct="1">
              <a:lnSpc>
                <a:spcPct val="105000"/>
              </a:lnSpc>
              <a:spcBef>
                <a:spcPct val="45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75376" indent="-28575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+mn-lt"/>
              </a:defRPr>
            </a:lvl2pPr>
            <a:lvl3pPr marL="1065001" indent="-28575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</a:defRPr>
            </a:lvl3pPr>
            <a:lvl4pPr marL="1340327" indent="-17145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4pPr>
            <a:lvl5pPr marL="1729953" indent="-17145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5pPr>
            <a:lvl6pPr marL="2164588" indent="-216459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6pPr>
            <a:lvl7pPr marL="2554214" indent="-216459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7pPr>
            <a:lvl8pPr marL="2943840" indent="-216459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8pPr>
            <a:lvl9pPr marL="3333466" indent="-216459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2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US" sz="1800" b="1" kern="0" dirty="0" smtClean="0"/>
              <a:t>I²C perspective 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203848" y="836713"/>
            <a:ext cx="864096" cy="5040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364088" y="836713"/>
            <a:ext cx="792088" cy="5040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481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NTAG I²C </a:t>
            </a:r>
            <a:r>
              <a:rPr lang="de-AT" i="1" dirty="0" smtClean="0"/>
              <a:t>plus</a:t>
            </a:r>
            <a:r>
              <a:rPr lang="de-AT" dirty="0" smtClean="0"/>
              <a:t> Silent Mode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the bit </a:t>
            </a:r>
            <a:r>
              <a:rPr lang="de-AT" dirty="0" smtClean="0"/>
              <a:t>NFCS_I2C_RST_ON_OFF (NC_REG) below features are  enabled the same time:</a:t>
            </a:r>
          </a:p>
          <a:p>
            <a:pPr marL="0" indent="0">
              <a:buNone/>
            </a:pPr>
            <a:endParaRPr lang="de-AT" dirty="0" smtClean="0"/>
          </a:p>
          <a:p>
            <a:pPr lvl="1"/>
            <a:r>
              <a:rPr lang="de-AT" sz="2000" dirty="0"/>
              <a:t>I²C soft reset</a:t>
            </a:r>
          </a:p>
          <a:p>
            <a:pPr marL="0" indent="0">
              <a:buNone/>
            </a:pPr>
            <a:r>
              <a:rPr lang="de-AT" dirty="0"/>
              <a:t>	- Helps if interface gets </a:t>
            </a:r>
            <a:r>
              <a:rPr lang="de-AT" dirty="0" smtClean="0"/>
              <a:t>stuck due to heavy bus interference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	- „STOP“ after each start </a:t>
            </a:r>
            <a:r>
              <a:rPr lang="de-AT" dirty="0" smtClean="0"/>
              <a:t>symbol mandatory</a:t>
            </a:r>
            <a:endParaRPr lang="de-AT" dirty="0"/>
          </a:p>
          <a:p>
            <a:endParaRPr lang="de-AT" dirty="0" smtClean="0"/>
          </a:p>
          <a:p>
            <a:pPr lvl="1"/>
            <a:r>
              <a:rPr lang="de-AT" sz="2000" dirty="0" smtClean="0"/>
              <a:t>NFC silence feature</a:t>
            </a:r>
            <a:endParaRPr lang="de-AT" sz="2000" dirty="0"/>
          </a:p>
          <a:p>
            <a:pPr marL="0" indent="0">
              <a:buNone/>
            </a:pPr>
            <a:r>
              <a:rPr lang="de-AT" dirty="0" smtClean="0"/>
              <a:t>	- NFC demodulator is turned off/disabled </a:t>
            </a:r>
          </a:p>
          <a:p>
            <a:pPr marL="0" indent="0">
              <a:buNone/>
            </a:pPr>
            <a:r>
              <a:rPr lang="de-AT" dirty="0"/>
              <a:t>	</a:t>
            </a:r>
            <a:r>
              <a:rPr lang="de-AT" dirty="0" smtClean="0"/>
              <a:t>- Tag „disappears“ even if present in the field</a:t>
            </a:r>
          </a:p>
          <a:p>
            <a:pPr marL="0" indent="0">
              <a:buNone/>
            </a:pP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39837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/>
          <p:cNvCxnSpPr/>
          <p:nvPr/>
        </p:nvCxnSpPr>
        <p:spPr bwMode="auto">
          <a:xfrm>
            <a:off x="1617107" y="2550190"/>
            <a:ext cx="0" cy="91224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 bwMode="auto">
          <a:xfrm>
            <a:off x="1617107" y="2394754"/>
            <a:ext cx="0" cy="91224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 flipV="1">
            <a:off x="5372140" y="1163716"/>
            <a:ext cx="1" cy="182988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flipV="1">
            <a:off x="5660171" y="1157778"/>
            <a:ext cx="1" cy="188926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 bwMode="auto">
          <a:xfrm flipV="1">
            <a:off x="5948202" y="1163716"/>
            <a:ext cx="1" cy="177054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 bwMode="auto">
          <a:xfrm flipH="1" flipV="1">
            <a:off x="4845683" y="3711531"/>
            <a:ext cx="1747" cy="159868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 bwMode="auto">
          <a:xfrm flipH="1">
            <a:off x="4336778" y="3478797"/>
            <a:ext cx="955947" cy="4219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6" idx="2"/>
          </p:cNvCxnSpPr>
          <p:nvPr/>
        </p:nvCxnSpPr>
        <p:spPr bwMode="auto">
          <a:xfrm flipV="1">
            <a:off x="5372139" y="1700808"/>
            <a:ext cx="1" cy="365975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7" idx="2"/>
          </p:cNvCxnSpPr>
          <p:nvPr/>
        </p:nvCxnSpPr>
        <p:spPr bwMode="auto">
          <a:xfrm flipV="1">
            <a:off x="5650778" y="1700808"/>
            <a:ext cx="9393" cy="644874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48" idx="2"/>
          </p:cNvCxnSpPr>
          <p:nvPr/>
        </p:nvCxnSpPr>
        <p:spPr bwMode="auto">
          <a:xfrm flipV="1">
            <a:off x="5948202" y="1700808"/>
            <a:ext cx="1" cy="1368554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 bwMode="auto">
          <a:xfrm flipH="1">
            <a:off x="4336778" y="3069362"/>
            <a:ext cx="2628000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 bwMode="auto">
          <a:xfrm flipH="1" flipV="1">
            <a:off x="4386553" y="2066783"/>
            <a:ext cx="2628000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 bwMode="auto">
          <a:xfrm flipH="1">
            <a:off x="4336778" y="2345682"/>
            <a:ext cx="2628000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NTAG I²C plus general application circuit</a:t>
            </a:r>
            <a:endParaRPr lang="en-US" dirty="0"/>
          </a:p>
        </p:txBody>
      </p:sp>
      <p:sp>
        <p:nvSpPr>
          <p:cNvPr id="91" name="Content Placeholder 90"/>
          <p:cNvSpPr>
            <a:spLocks noGrp="1"/>
          </p:cNvSpPr>
          <p:nvPr>
            <p:ph idx="1"/>
          </p:nvPr>
        </p:nvSpPr>
        <p:spPr>
          <a:xfrm>
            <a:off x="387350" y="3933056"/>
            <a:ext cx="8288338" cy="1730335"/>
          </a:xfrm>
        </p:spPr>
        <p:txBody>
          <a:bodyPr/>
          <a:lstStyle/>
          <a:p>
            <a:r>
              <a:rPr lang="de-AT" sz="1600" dirty="0" smtClean="0"/>
              <a:t>R1 + R2 = general I²C Bus Pullup, only ONE needed per I²C bus, sized according to bus load (usually 1k-10k)</a:t>
            </a:r>
          </a:p>
          <a:p>
            <a:r>
              <a:rPr lang="de-AT" sz="1600" dirty="0" smtClean="0"/>
              <a:t>R3, FD pin pullup, use any value above ~1k (e.g.: 20k)</a:t>
            </a:r>
          </a:p>
          <a:p>
            <a:r>
              <a:rPr lang="de-AT" sz="1600" dirty="0" smtClean="0"/>
              <a:t>C1 = 100nF – 200nF (recommended). For larger caps measures to reduce the start-up-current are needed (e.g. Serial resistor of 20 Ohm between the EH pin and the first cap)</a:t>
            </a:r>
          </a:p>
          <a:p>
            <a:r>
              <a:rPr lang="de-AT" sz="1600" dirty="0" smtClean="0"/>
              <a:t>C2 – optional, only needed if resonance of antenna alone is too high – target resonce should be around 13,5-14,5 Mhz – beware of influence of surrounding!</a:t>
            </a:r>
          </a:p>
          <a:p>
            <a:endParaRPr lang="en-US" sz="1600" dirty="0" smtClean="0"/>
          </a:p>
        </p:txBody>
      </p:sp>
      <p:pic>
        <p:nvPicPr>
          <p:cNvPr id="28" name="Afbeelding 49" descr="35904.jpg"/>
          <p:cNvPicPr>
            <a:picLocks noChangeAspect="1"/>
          </p:cNvPicPr>
          <p:nvPr/>
        </p:nvPicPr>
        <p:blipFill>
          <a:blip r:embed="rId2" cstate="print"/>
          <a:srcRect l="65706" t="23997" r="5569" b="30743"/>
          <a:stretch>
            <a:fillRect/>
          </a:stretch>
        </p:blipFill>
        <p:spPr bwMode="auto">
          <a:xfrm>
            <a:off x="251520" y="2054049"/>
            <a:ext cx="648072" cy="101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0" name="Elbow Connector 49"/>
          <p:cNvCxnSpPr>
            <a:stCxn id="13" idx="0"/>
          </p:cNvCxnSpPr>
          <p:nvPr/>
        </p:nvCxnSpPr>
        <p:spPr bwMode="auto">
          <a:xfrm rot="5400000" flipH="1" flipV="1">
            <a:off x="5515795" y="-129251"/>
            <a:ext cx="359812" cy="2933871"/>
          </a:xfrm>
          <a:prstGeom prst="bentConnector2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>
            <a:spLocks noChangeAspect="1"/>
          </p:cNvSpPr>
          <p:nvPr/>
        </p:nvSpPr>
        <p:spPr bwMode="auto">
          <a:xfrm>
            <a:off x="6948264" y="1909760"/>
            <a:ext cx="1368152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µController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7550" y="1445582"/>
            <a:ext cx="3434860" cy="2232248"/>
            <a:chOff x="1251255" y="3284984"/>
            <a:chExt cx="3434860" cy="2232248"/>
          </a:xfrm>
        </p:grpSpPr>
        <p:grpSp>
          <p:nvGrpSpPr>
            <p:cNvPr id="2" name="Group 8"/>
            <p:cNvGrpSpPr/>
            <p:nvPr/>
          </p:nvGrpSpPr>
          <p:grpSpPr>
            <a:xfrm>
              <a:off x="1251255" y="3284984"/>
              <a:ext cx="3434860" cy="2232248"/>
              <a:chOff x="1654820" y="1196752"/>
              <a:chExt cx="3434860" cy="2232248"/>
            </a:xfrm>
          </p:grpSpPr>
          <p:grpSp>
            <p:nvGrpSpPr>
              <p:cNvPr id="3" name="Group 19"/>
              <p:cNvGrpSpPr/>
              <p:nvPr/>
            </p:nvGrpSpPr>
            <p:grpSpPr>
              <a:xfrm>
                <a:off x="1654820" y="1652458"/>
                <a:ext cx="1383787" cy="1272486"/>
                <a:chOff x="2444831" y="2908177"/>
                <a:chExt cx="1383787" cy="1272486"/>
              </a:xfrm>
            </p:grpSpPr>
            <p:sp>
              <p:nvSpPr>
                <p:cNvPr id="25" name="Block Arc 24"/>
                <p:cNvSpPr/>
                <p:nvPr/>
              </p:nvSpPr>
              <p:spPr bwMode="auto">
                <a:xfrm flipH="1">
                  <a:off x="2444831" y="2908177"/>
                  <a:ext cx="508995" cy="1272486"/>
                </a:xfrm>
                <a:prstGeom prst="blockArc">
                  <a:avLst>
                    <a:gd name="adj1" fmla="val 12554592"/>
                    <a:gd name="adj2" fmla="val 9511880"/>
                    <a:gd name="adj3" fmla="val 0"/>
                  </a:avLst>
                </a:prstGeom>
                <a:ln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 bwMode="auto">
                <a:xfrm flipH="1">
                  <a:off x="2937876" y="3643801"/>
                  <a:ext cx="890742" cy="0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 bwMode="auto">
                <a:xfrm flipH="1">
                  <a:off x="2937876" y="3406571"/>
                  <a:ext cx="890741" cy="0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/>
              <p:cNvSpPr>
                <a:spLocks noChangeAspect="1"/>
              </p:cNvSpPr>
              <p:nvPr/>
            </p:nvSpPr>
            <p:spPr bwMode="auto">
              <a:xfrm>
                <a:off x="2555777" y="1196752"/>
                <a:ext cx="2533903" cy="223224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NTAG I²C plus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4788024" y="1268760"/>
                <a:ext cx="216024" cy="2160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latinLnBrk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r>
                  <a:rPr lang="en-US" sz="900" dirty="0" smtClean="0">
                    <a:solidFill>
                      <a:schemeClr val="bg1"/>
                    </a:solidFill>
                    <a:latin typeface="Calibri" pitchFamily="34" charset="0"/>
                  </a:rPr>
                  <a:t>VCC</a:t>
                </a:r>
                <a:endParaRPr lang="en-US" sz="1600" dirty="0" smtClean="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627784" y="2022748"/>
                <a:ext cx="216024" cy="2160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latinLnBrk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r>
                  <a:rPr lang="en-US" sz="900" dirty="0" smtClean="0">
                    <a:solidFill>
                      <a:schemeClr val="bg1"/>
                    </a:solidFill>
                    <a:latin typeface="Calibri" pitchFamily="34" charset="0"/>
                  </a:rPr>
                  <a:t>LA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627784" y="2310780"/>
                <a:ext cx="216024" cy="2160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Calibri" pitchFamily="34" charset="0"/>
                  </a:rPr>
                  <a:t>LB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4788024" y="2708920"/>
                <a:ext cx="216024" cy="2160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latinLnBrk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r>
                  <a:rPr lang="en-US" sz="900" dirty="0" smtClean="0">
                    <a:solidFill>
                      <a:schemeClr val="bg1"/>
                    </a:solidFill>
                    <a:latin typeface="Calibri" pitchFamily="34" charset="0"/>
                  </a:rPr>
                  <a:t>FD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4788024" y="1988840"/>
                <a:ext cx="216024" cy="2160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Calibri" pitchFamily="34" charset="0"/>
                  </a:rPr>
                  <a:t>SDA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4788024" y="1700808"/>
                <a:ext cx="216024" cy="2160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81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latinLnBrk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r>
                  <a:rPr lang="en-US" sz="900" dirty="0" smtClean="0">
                    <a:solidFill>
                      <a:schemeClr val="bg1"/>
                    </a:solidFill>
                    <a:latin typeface="Calibri" pitchFamily="34" charset="0"/>
                  </a:rPr>
                  <a:t>SCL</a:t>
                </a:r>
              </a:p>
            </p:txBody>
          </p:sp>
          <p:sp>
            <p:nvSpPr>
              <p:cNvPr id="20" name="Rectangle 19"/>
              <p:cNvSpPr>
                <a:spLocks noChangeAspect="1"/>
              </p:cNvSpPr>
              <p:nvPr/>
            </p:nvSpPr>
            <p:spPr bwMode="auto">
              <a:xfrm>
                <a:off x="2915816" y="2924944"/>
                <a:ext cx="864096" cy="4404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SRAM</a:t>
                </a:r>
              </a:p>
            </p:txBody>
          </p:sp>
          <p:sp>
            <p:nvSpPr>
              <p:cNvPr id="21" name="Rectangle 20"/>
              <p:cNvSpPr>
                <a:spLocks noChangeAspect="1"/>
              </p:cNvSpPr>
              <p:nvPr/>
            </p:nvSpPr>
            <p:spPr bwMode="auto">
              <a:xfrm>
                <a:off x="3851920" y="2924944"/>
                <a:ext cx="792088" cy="4404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NVM</a:t>
                </a:r>
              </a:p>
            </p:txBody>
          </p:sp>
        </p:grpSp>
        <p:sp>
          <p:nvSpPr>
            <p:cNvPr id="45" name="Rectangle 44"/>
            <p:cNvSpPr/>
            <p:nvPr/>
          </p:nvSpPr>
          <p:spPr bwMode="auto">
            <a:xfrm>
              <a:off x="4384458" y="5214406"/>
              <a:ext cx="216024" cy="2160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bg1"/>
                  </a:solidFill>
                  <a:latin typeface="Calibri" pitchFamily="34" charset="0"/>
                </a:rPr>
                <a:t>EH</a:t>
              </a:r>
              <a:endParaRPr lang="en-US" sz="1600" dirty="0" smtClean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46" name="Rectangle 45"/>
          <p:cNvSpPr>
            <a:spLocks noChangeAspect="1"/>
          </p:cNvSpPr>
          <p:nvPr/>
        </p:nvSpPr>
        <p:spPr bwMode="auto">
          <a:xfrm>
            <a:off x="5300131" y="1301566"/>
            <a:ext cx="144017" cy="3992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800" dirty="0" smtClean="0">
                <a:solidFill>
                  <a:schemeClr val="accent1">
                    <a:lumMod val="50000"/>
                  </a:schemeClr>
                </a:solidFill>
              </a:rPr>
              <a:t>R1</a:t>
            </a:r>
            <a:endParaRPr lang="en-US" sz="8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>
            <a:spLocks noChangeAspect="1"/>
          </p:cNvSpPr>
          <p:nvPr/>
        </p:nvSpPr>
        <p:spPr bwMode="auto">
          <a:xfrm>
            <a:off x="5588162" y="1301566"/>
            <a:ext cx="144017" cy="3992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800" dirty="0" smtClean="0">
                <a:solidFill>
                  <a:schemeClr val="accent1">
                    <a:lumMod val="50000"/>
                  </a:schemeClr>
                </a:solidFill>
              </a:rPr>
              <a:t>R2</a:t>
            </a:r>
            <a:endParaRPr 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>
            <a:spLocks noChangeAspect="1"/>
          </p:cNvSpPr>
          <p:nvPr/>
        </p:nvSpPr>
        <p:spPr bwMode="auto">
          <a:xfrm>
            <a:off x="5876194" y="1301566"/>
            <a:ext cx="144017" cy="3992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800" dirty="0" smtClean="0">
                <a:solidFill>
                  <a:schemeClr val="accent1">
                    <a:lumMod val="50000"/>
                  </a:schemeClr>
                </a:solidFill>
              </a:rPr>
              <a:t>R3</a:t>
            </a:r>
            <a:endParaRPr 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 bwMode="auto">
          <a:xfrm flipV="1">
            <a:off x="4847430" y="3478797"/>
            <a:ext cx="0" cy="159868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H="1">
            <a:off x="4741863" y="3871399"/>
            <a:ext cx="207640" cy="0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4743610" y="3563263"/>
            <a:ext cx="441695" cy="215444"/>
            <a:chOff x="5404284" y="3748355"/>
            <a:chExt cx="441695" cy="215444"/>
          </a:xfrm>
        </p:grpSpPr>
        <p:grpSp>
          <p:nvGrpSpPr>
            <p:cNvPr id="38" name="Group 37"/>
            <p:cNvGrpSpPr/>
            <p:nvPr/>
          </p:nvGrpSpPr>
          <p:grpSpPr>
            <a:xfrm>
              <a:off x="5404284" y="3823757"/>
              <a:ext cx="207640" cy="72866"/>
              <a:chOff x="5364088" y="3860190"/>
              <a:chExt cx="207640" cy="72866"/>
            </a:xfrm>
          </p:grpSpPr>
          <p:cxnSp>
            <p:nvCxnSpPr>
              <p:cNvPr id="60" name="Straight Connector 59"/>
              <p:cNvCxnSpPr/>
              <p:nvPr/>
            </p:nvCxnSpPr>
            <p:spPr bwMode="auto">
              <a:xfrm flipH="1">
                <a:off x="5364088" y="3860190"/>
                <a:ext cx="20764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auto">
              <a:xfrm flipH="1">
                <a:off x="5364088" y="3933056"/>
                <a:ext cx="20764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5529867" y="3748355"/>
              <a:ext cx="3161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800" dirty="0" smtClean="0">
                  <a:solidFill>
                    <a:srgbClr val="0070C0"/>
                  </a:solidFill>
                </a:rPr>
                <a:t>C1</a:t>
              </a:r>
              <a:endParaRPr lang="en-US" sz="800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73" name="Straight Connector 72"/>
          <p:cNvCxnSpPr/>
          <p:nvPr/>
        </p:nvCxnSpPr>
        <p:spPr bwMode="auto">
          <a:xfrm flipV="1">
            <a:off x="7174993" y="902786"/>
            <a:ext cx="1" cy="26093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035286" y="877985"/>
            <a:ext cx="279416" cy="165456"/>
            <a:chOff x="6508165" y="476672"/>
            <a:chExt cx="279416" cy="165456"/>
          </a:xfrm>
        </p:grpSpPr>
        <p:cxnSp>
          <p:nvCxnSpPr>
            <p:cNvPr id="74" name="Straight Connector 73"/>
            <p:cNvCxnSpPr/>
            <p:nvPr/>
          </p:nvCxnSpPr>
          <p:spPr bwMode="auto">
            <a:xfrm flipH="1">
              <a:off x="6508165" y="476672"/>
              <a:ext cx="152067" cy="165456"/>
            </a:xfrm>
            <a:prstGeom prst="line">
              <a:avLst/>
            </a:prstGeom>
            <a:ln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>
              <a:off x="6635514" y="476672"/>
              <a:ext cx="152067" cy="165456"/>
            </a:xfrm>
            <a:prstGeom prst="line">
              <a:avLst/>
            </a:prstGeom>
            <a:ln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7162635" y="770263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00" dirty="0" smtClean="0">
                <a:solidFill>
                  <a:srgbClr val="0070C0"/>
                </a:solidFill>
              </a:rPr>
              <a:t>VCC</a:t>
            </a:r>
            <a:endParaRPr lang="en-US" sz="800" dirty="0">
              <a:solidFill>
                <a:srgbClr val="0070C0"/>
              </a:solidFill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5318139" y="2012783"/>
            <a:ext cx="108000" cy="108000"/>
          </a:xfrm>
          <a:prstGeom prst="ellipse">
            <a:avLst/>
          </a:prstGeom>
          <a:solidFill>
            <a:srgbClr val="F9B5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5596777" y="2291682"/>
            <a:ext cx="108000" cy="108000"/>
          </a:xfrm>
          <a:prstGeom prst="ellipse">
            <a:avLst/>
          </a:prstGeom>
          <a:solidFill>
            <a:srgbClr val="F9B5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5894202" y="3015362"/>
            <a:ext cx="108000" cy="108000"/>
          </a:xfrm>
          <a:prstGeom prst="ellipse">
            <a:avLst/>
          </a:prstGeom>
          <a:solidFill>
            <a:srgbClr val="F9B5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513287" y="2410575"/>
            <a:ext cx="441695" cy="215444"/>
            <a:chOff x="5404284" y="3748355"/>
            <a:chExt cx="441695" cy="215444"/>
          </a:xfrm>
        </p:grpSpPr>
        <p:grpSp>
          <p:nvGrpSpPr>
            <p:cNvPr id="59" name="Group 58"/>
            <p:cNvGrpSpPr/>
            <p:nvPr/>
          </p:nvGrpSpPr>
          <p:grpSpPr>
            <a:xfrm>
              <a:off x="5404284" y="3823757"/>
              <a:ext cx="207640" cy="72866"/>
              <a:chOff x="5364088" y="3860190"/>
              <a:chExt cx="207640" cy="72866"/>
            </a:xfrm>
          </p:grpSpPr>
          <p:cxnSp>
            <p:nvCxnSpPr>
              <p:cNvPr id="63" name="Straight Connector 62"/>
              <p:cNvCxnSpPr/>
              <p:nvPr/>
            </p:nvCxnSpPr>
            <p:spPr bwMode="auto">
              <a:xfrm flipH="1">
                <a:off x="5364088" y="3860190"/>
                <a:ext cx="20764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5364088" y="3933056"/>
                <a:ext cx="207640" cy="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5529867" y="3748355"/>
              <a:ext cx="3161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800" dirty="0" smtClean="0">
                  <a:solidFill>
                    <a:srgbClr val="0070C0"/>
                  </a:solidFill>
                </a:rPr>
                <a:t>C2</a:t>
              </a:r>
              <a:endParaRPr lang="en-US" sz="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77" name="Rectangle 76"/>
          <p:cNvSpPr>
            <a:spLocks noChangeAspect="1"/>
          </p:cNvSpPr>
          <p:nvPr/>
        </p:nvSpPr>
        <p:spPr bwMode="auto">
          <a:xfrm>
            <a:off x="5310888" y="3358424"/>
            <a:ext cx="1368152" cy="442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PMU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3691758" y="1517591"/>
            <a:ext cx="281930" cy="21602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/>
                </a:solidFill>
                <a:latin typeface="Calibri" pitchFamily="34" charset="0"/>
              </a:rPr>
              <a:t>VOUT</a:t>
            </a:r>
            <a:endParaRPr lang="en-US" sz="1600" baseline="-250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5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NTAG I²C plus standby power saving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For RF communication the tag works completely passive – no external power needed</a:t>
            </a:r>
          </a:p>
          <a:p>
            <a:r>
              <a:rPr lang="de-AT" dirty="0" smtClean="0"/>
              <a:t>Power on VCC (typical 155µA) is needed only for:</a:t>
            </a:r>
          </a:p>
          <a:p>
            <a:pPr lvl="1"/>
            <a:r>
              <a:rPr lang="de-AT" dirty="0" smtClean="0"/>
              <a:t>I²C communication</a:t>
            </a:r>
          </a:p>
          <a:p>
            <a:pPr lvl="1"/>
            <a:r>
              <a:rPr lang="de-AT" dirty="0" smtClean="0"/>
              <a:t>Usage of SRAM</a:t>
            </a:r>
          </a:p>
          <a:p>
            <a:r>
              <a:rPr lang="de-AT" dirty="0" smtClean="0"/>
              <a:t>How to save power:</a:t>
            </a:r>
          </a:p>
          <a:p>
            <a:pPr lvl="1"/>
            <a:r>
              <a:rPr lang="de-AT" dirty="0" smtClean="0"/>
              <a:t>Turn VCC off unless I²C communication or SRAM is needed</a:t>
            </a:r>
          </a:p>
          <a:p>
            <a:pPr lvl="1"/>
            <a:r>
              <a:rPr lang="de-AT" dirty="0" smtClean="0"/>
              <a:t>MCU can detect RF activity using:</a:t>
            </a:r>
          </a:p>
          <a:p>
            <a:pPr lvl="2"/>
            <a:r>
              <a:rPr lang="de-AT" dirty="0" smtClean="0"/>
              <a:t>Vout – goes high in case the tag is exposed to RF field</a:t>
            </a:r>
          </a:p>
          <a:p>
            <a:pPr lvl="2"/>
            <a:r>
              <a:rPr lang="de-AT" dirty="0" smtClean="0"/>
              <a:t>FD pin – can be configured to go low (open drain – needs pullup) on RF activity</a:t>
            </a:r>
          </a:p>
          <a:p>
            <a:pPr marL="779251" lvl="2" indent="0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b="1" dirty="0" smtClean="0">
                <a:sym typeface="Wingdings" panose="05000000000000000000" pitchFamily="2" charset="2"/>
              </a:rPr>
              <a:t> Standby power can be reduced to zero!</a:t>
            </a:r>
            <a:r>
              <a:rPr lang="de-AT" dirty="0" smtClean="0">
                <a:sym typeface="Wingdings" panose="05000000000000000000" pitchFamily="2" charset="2"/>
              </a:rPr>
              <a:t> (in case of using Vout)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640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NTAG I²C </a:t>
            </a:r>
            <a:r>
              <a:rPr lang="de-AT" i="1" dirty="0" smtClean="0"/>
              <a:t>plus</a:t>
            </a:r>
            <a:r>
              <a:rPr lang="de-AT" dirty="0" smtClean="0"/>
              <a:t> demokits variants</a:t>
            </a:r>
            <a:br>
              <a:rPr lang="de-AT" dirty="0" smtClean="0"/>
            </a:br>
            <a:r>
              <a:rPr lang="de-AT" dirty="0" smtClean="0"/>
              <a:t>OM5596/NT322(X)</a:t>
            </a:r>
            <a:endParaRPr lang="de-AT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291665" y="2041519"/>
          <a:ext cx="7776864" cy="35283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9754"/>
                <a:gridCol w="5737110"/>
              </a:tblGrid>
              <a:tr h="5040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400" dirty="0" smtClean="0">
                          <a:solidFill>
                            <a:schemeClr val="tx1"/>
                          </a:solidFill>
                          <a:effectLst/>
                        </a:rPr>
                        <a:t>Demokit name</a:t>
                      </a:r>
                      <a:endParaRPr lang="de-AT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AT" sz="1400" dirty="0" smtClean="0">
                          <a:solidFill>
                            <a:schemeClr val="tx1"/>
                          </a:solidFill>
                          <a:effectLst/>
                        </a:rPr>
                        <a:t>Contents</a:t>
                      </a:r>
                      <a:endParaRPr lang="de-AT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0081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600" dirty="0">
                          <a:solidFill>
                            <a:schemeClr val="tx1"/>
                          </a:solidFill>
                          <a:effectLst/>
                        </a:rPr>
                        <a:t>OM5569/NT322</a:t>
                      </a:r>
                      <a:r>
                        <a:rPr lang="de-AT" sz="20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de-AT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AT" sz="1400" dirty="0">
                          <a:effectLst/>
                        </a:rPr>
                        <a:t>NTAG I²C plus Explorer Kit with </a:t>
                      </a:r>
                      <a:r>
                        <a:rPr lang="de-AT" sz="1400" dirty="0" smtClean="0">
                          <a:effectLst/>
                        </a:rPr>
                        <a:t>Field </a:t>
                      </a:r>
                      <a:r>
                        <a:rPr lang="de-AT" sz="1400" dirty="0">
                          <a:effectLst/>
                        </a:rPr>
                        <a:t>Detector Board, </a:t>
                      </a:r>
                      <a:r>
                        <a:rPr lang="de-AT" sz="1400" dirty="0" smtClean="0">
                          <a:effectLst/>
                        </a:rPr>
                        <a:t>flex </a:t>
                      </a:r>
                      <a:r>
                        <a:rPr lang="de-AT" sz="1400" dirty="0">
                          <a:effectLst/>
                        </a:rPr>
                        <a:t>a</a:t>
                      </a:r>
                      <a:r>
                        <a:rPr lang="de-AT" sz="1400" dirty="0" smtClean="0">
                          <a:effectLst/>
                        </a:rPr>
                        <a:t>ntenna </a:t>
                      </a:r>
                      <a:r>
                        <a:rPr lang="de-AT" sz="1400" dirty="0">
                          <a:effectLst/>
                        </a:rPr>
                        <a:t>and SO8 samples</a:t>
                      </a:r>
                      <a:endParaRPr lang="de-A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0081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600" dirty="0">
                          <a:solidFill>
                            <a:schemeClr val="tx1"/>
                          </a:solidFill>
                          <a:effectLst/>
                        </a:rPr>
                        <a:t>OM5569/NT322</a:t>
                      </a:r>
                      <a:r>
                        <a:rPr lang="de-AT" sz="2000" dirty="0">
                          <a:solidFill>
                            <a:schemeClr val="tx1"/>
                          </a:solidFill>
                          <a:effectLst/>
                        </a:rPr>
                        <a:t>ER</a:t>
                      </a:r>
                      <a:endParaRPr lang="de-AT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AT" sz="1400" dirty="0">
                          <a:effectLst/>
                        </a:rPr>
                        <a:t>NTAG I²C plus Explorer Kit Field Detector Board, </a:t>
                      </a:r>
                      <a:r>
                        <a:rPr lang="de-AT" sz="1400" dirty="0" smtClean="0">
                          <a:effectLst/>
                        </a:rPr>
                        <a:t>flex </a:t>
                      </a:r>
                      <a:r>
                        <a:rPr lang="de-AT" sz="1400" dirty="0">
                          <a:effectLst/>
                        </a:rPr>
                        <a:t>a</a:t>
                      </a:r>
                      <a:r>
                        <a:rPr lang="de-AT" sz="1400" dirty="0" smtClean="0">
                          <a:effectLst/>
                        </a:rPr>
                        <a:t>ntenna</a:t>
                      </a:r>
                      <a:r>
                        <a:rPr lang="de-AT" sz="1400" dirty="0">
                          <a:effectLst/>
                        </a:rPr>
                        <a:t>, </a:t>
                      </a:r>
                      <a:r>
                        <a:rPr lang="de-AT" sz="1400" b="1" dirty="0">
                          <a:effectLst/>
                        </a:rPr>
                        <a:t>NFC reader</a:t>
                      </a:r>
                      <a:r>
                        <a:rPr lang="de-AT" sz="1400" dirty="0">
                          <a:effectLst/>
                        </a:rPr>
                        <a:t> and SO8 samples</a:t>
                      </a:r>
                      <a:endParaRPr lang="de-A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0081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AT" sz="1600" dirty="0">
                          <a:solidFill>
                            <a:schemeClr val="tx1"/>
                          </a:solidFill>
                          <a:effectLst/>
                        </a:rPr>
                        <a:t>OM5569/NT322</a:t>
                      </a:r>
                      <a:r>
                        <a:rPr lang="de-AT" sz="20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de-AT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AT" sz="1400" dirty="0">
                          <a:effectLst/>
                        </a:rPr>
                        <a:t>NTAG I²C plus Flex Antenna Kit with </a:t>
                      </a:r>
                      <a:r>
                        <a:rPr lang="de-AT" sz="1400" b="1" dirty="0">
                          <a:effectLst/>
                        </a:rPr>
                        <a:t>3 different flex </a:t>
                      </a:r>
                      <a:r>
                        <a:rPr lang="de-AT" sz="1400" b="1" dirty="0" smtClean="0">
                          <a:effectLst/>
                        </a:rPr>
                        <a:t>antennas only</a:t>
                      </a:r>
                      <a:r>
                        <a:rPr lang="de-AT" sz="1400" dirty="0" smtClean="0">
                          <a:effectLst/>
                        </a:rPr>
                        <a:t> </a:t>
                      </a:r>
                      <a:r>
                        <a:rPr lang="de-AT" sz="1400" dirty="0">
                          <a:effectLst/>
                        </a:rPr>
                        <a:t>and SO8 samples</a:t>
                      </a:r>
                      <a:endParaRPr lang="de-A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05" y="105054"/>
            <a:ext cx="1523030" cy="19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NTAG I²C </a:t>
            </a:r>
            <a:r>
              <a:rPr lang="de-AT" i="1" dirty="0" smtClean="0"/>
              <a:t>plus </a:t>
            </a:r>
            <a:r>
              <a:rPr lang="de-AT" dirty="0" smtClean="0"/>
              <a:t>Explorer Board</a:t>
            </a:r>
            <a:br>
              <a:rPr lang="de-AT" dirty="0" smtClean="0"/>
            </a:br>
            <a:r>
              <a:rPr lang="de-AT" dirty="0" smtClean="0"/>
              <a:t>OM5569/312E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1600" dirty="0" smtClean="0"/>
              <a:t>Components:</a:t>
            </a:r>
          </a:p>
          <a:p>
            <a:pPr lvl="1"/>
            <a:r>
              <a:rPr lang="de-AT" sz="1400" dirty="0" smtClean="0"/>
              <a:t>LPC11U24</a:t>
            </a:r>
          </a:p>
          <a:p>
            <a:pPr lvl="1"/>
            <a:r>
              <a:rPr lang="de-AT" sz="1400" dirty="0" smtClean="0"/>
              <a:t>RGB-LED</a:t>
            </a:r>
          </a:p>
          <a:p>
            <a:pPr lvl="1"/>
            <a:r>
              <a:rPr lang="de-AT" sz="1400" dirty="0" smtClean="0"/>
              <a:t>Buttons</a:t>
            </a:r>
          </a:p>
          <a:p>
            <a:pPr lvl="1"/>
            <a:r>
              <a:rPr lang="de-AT" sz="1400" dirty="0" smtClean="0"/>
              <a:t>Temp-Sensor </a:t>
            </a:r>
            <a:r>
              <a:rPr lang="de-AT" sz="1400" dirty="0"/>
              <a:t>LM75B</a:t>
            </a:r>
            <a:endParaRPr lang="de-AT" sz="1400" dirty="0" smtClean="0"/>
          </a:p>
          <a:p>
            <a:pPr lvl="1"/>
            <a:r>
              <a:rPr lang="de-AT" sz="1400" dirty="0" smtClean="0"/>
              <a:t>LCD</a:t>
            </a:r>
          </a:p>
          <a:p>
            <a:pPr lvl="1"/>
            <a:r>
              <a:rPr lang="de-AT" sz="1400" dirty="0" smtClean="0"/>
              <a:t>micro-USB</a:t>
            </a:r>
          </a:p>
          <a:p>
            <a:r>
              <a:rPr lang="de-AT" sz="1600" dirty="0" smtClean="0"/>
              <a:t>Shows:</a:t>
            </a:r>
          </a:p>
          <a:p>
            <a:pPr lvl="1"/>
            <a:r>
              <a:rPr lang="de-AT" sz="1400" dirty="0" smtClean="0"/>
              <a:t>Energy Harvesting</a:t>
            </a:r>
          </a:p>
          <a:p>
            <a:pPr lvl="1"/>
            <a:r>
              <a:rPr lang="de-AT" sz="1400" dirty="0" smtClean="0"/>
              <a:t>LED Demo with interactive LED control and Buttons + Temp feedback</a:t>
            </a:r>
          </a:p>
          <a:p>
            <a:pPr lvl="1"/>
            <a:r>
              <a:rPr lang="de-AT" sz="1400" dirty="0" smtClean="0"/>
              <a:t>Zero-Power Configuration (switch LED on depending on NDEF)</a:t>
            </a:r>
          </a:p>
          <a:p>
            <a:pPr lvl="1"/>
            <a:r>
              <a:rPr lang="de-AT" sz="1400" dirty="0" smtClean="0"/>
              <a:t>SRAM and EEPROM speed measurement</a:t>
            </a:r>
          </a:p>
          <a:p>
            <a:pPr lvl="1"/>
            <a:r>
              <a:rPr lang="de-AT" sz="1400" dirty="0" smtClean="0"/>
              <a:t>NDEF message read write with NDEF content display on LCD</a:t>
            </a:r>
          </a:p>
          <a:p>
            <a:pPr lvl="1"/>
            <a:r>
              <a:rPr lang="de-AT" sz="1400" dirty="0" smtClean="0"/>
              <a:t>I²C memory read/write with a windows GUI (I²C-USB-Bridge)</a:t>
            </a:r>
          </a:p>
          <a:p>
            <a:pPr lvl="1"/>
            <a:r>
              <a:rPr lang="de-AT" sz="1400" b="1" dirty="0" smtClean="0">
                <a:solidFill>
                  <a:srgbClr val="FF0000"/>
                </a:solidFill>
              </a:rPr>
              <a:t>MCU firmware flashing via NFC</a:t>
            </a:r>
          </a:p>
          <a:p>
            <a:r>
              <a:rPr lang="de-AT" sz="1600" dirty="0" smtClean="0"/>
              <a:t>Antenna Design Files Class 4, 5, 6 + Flex</a:t>
            </a:r>
          </a:p>
          <a:p>
            <a:r>
              <a:rPr lang="de-AT" sz="1600" dirty="0" smtClean="0"/>
              <a:t>PCB Design Explorer Board + Firmware</a:t>
            </a:r>
          </a:p>
          <a:p>
            <a:r>
              <a:rPr lang="de-AT" sz="1600" dirty="0" smtClean="0"/>
              <a:t>Availability: NXP webpage</a:t>
            </a:r>
          </a:p>
          <a:p>
            <a:endParaRPr lang="de-AT" sz="1600" dirty="0" smtClean="0"/>
          </a:p>
          <a:p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72" y="1474833"/>
            <a:ext cx="5621174" cy="156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2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NTAG I²C </a:t>
            </a:r>
            <a:r>
              <a:rPr lang="en-US" i="1" dirty="0" smtClean="0"/>
              <a:t>plus - </a:t>
            </a:r>
            <a:r>
              <a:rPr lang="en-US" dirty="0" smtClean="0"/>
              <a:t>general support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86" y="1238251"/>
            <a:ext cx="8517890" cy="4275139"/>
          </a:xfrm>
        </p:spPr>
        <p:txBody>
          <a:bodyPr/>
          <a:lstStyle/>
          <a:p>
            <a:r>
              <a:rPr lang="en-US" dirty="0" smtClean="0"/>
              <a:t>PC-Software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hlinkClick r:id="" action="ppaction://noaction"/>
              </a:rPr>
              <a:t>RFIDDiscover</a:t>
            </a:r>
            <a:r>
              <a:rPr lang="en-US" dirty="0" smtClean="0">
                <a:solidFill>
                  <a:schemeClr val="tx1"/>
                </a:solidFill>
                <a:hlinkClick r:id="" action="ppaction://noaction"/>
              </a:rPr>
              <a:t> Lite </a:t>
            </a:r>
            <a:r>
              <a:rPr lang="en-US" dirty="0" smtClean="0">
                <a:solidFill>
                  <a:schemeClr val="tx1"/>
                </a:solidFill>
              </a:rPr>
              <a:t>4.1.5 supports NTAG I²C </a:t>
            </a:r>
            <a:r>
              <a:rPr lang="en-US" i="1" dirty="0" smtClean="0">
                <a:solidFill>
                  <a:schemeClr val="tx1"/>
                </a:solidFill>
              </a:rPr>
              <a:t>plus</a:t>
            </a:r>
            <a:endParaRPr lang="en-US" sz="2800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hlinkClick r:id="rId2" action="ppaction://hlinksldjump"/>
              </a:rPr>
              <a:t>Peek &amp; Poke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" action="ppaction://noaction"/>
              </a:rPr>
              <a:t>PC App for Explorer board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Android project for Eclipse (portable to Android Studio)</a:t>
            </a:r>
          </a:p>
          <a:p>
            <a:pPr lvl="1"/>
            <a:r>
              <a:rPr lang="en-US" dirty="0" smtClean="0"/>
              <a:t>NFC TagInfo by NXP (in Google </a:t>
            </a:r>
            <a:r>
              <a:rPr lang="en-US" dirty="0" err="1" smtClean="0"/>
              <a:t>PlayStore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NXP TagWriter  by NXP (in Google </a:t>
            </a:r>
            <a:r>
              <a:rPr lang="en-US" dirty="0" err="1" smtClean="0"/>
              <a:t>PlayStore</a:t>
            </a:r>
            <a:r>
              <a:rPr lang="en-US" dirty="0" smtClean="0"/>
              <a:t>)</a:t>
            </a:r>
          </a:p>
          <a:p>
            <a:pPr marL="254000" lvl="1">
              <a:spcBef>
                <a:spcPct val="45000"/>
              </a:spcBef>
              <a:buClr>
                <a:srgbClr val="FAB400"/>
              </a:buClr>
              <a:buSzPct val="75000"/>
              <a:buBlip>
                <a:blip r:embed="rId3"/>
              </a:buBlip>
            </a:pPr>
            <a:r>
              <a:rPr lang="en-US" dirty="0" smtClean="0"/>
              <a:t>Android: “NTAG I2C </a:t>
            </a:r>
            <a:r>
              <a:rPr lang="en-US" dirty="0"/>
              <a:t>Demo” </a:t>
            </a:r>
            <a:r>
              <a:rPr lang="en-US" dirty="0" smtClean="0"/>
              <a:t>(will be available in </a:t>
            </a:r>
            <a:r>
              <a:rPr lang="en-US" dirty="0"/>
              <a:t>Google </a:t>
            </a:r>
            <a:r>
              <a:rPr lang="en-US" dirty="0" err="1"/>
              <a:t>PlayStore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Controlling LEDs and showing communication speed</a:t>
            </a:r>
            <a:br>
              <a:rPr lang="en-US" dirty="0" smtClean="0"/>
            </a:br>
            <a:r>
              <a:rPr lang="en-US" dirty="0" smtClean="0"/>
              <a:t>available on Google Play store „NTAG I2C Demo“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 smtClean="0">
                <a:solidFill>
                  <a:srgbClr val="FF0000"/>
                </a:solidFill>
              </a:rPr>
              <a:t>FAST_WRITE</a:t>
            </a:r>
          </a:p>
          <a:p>
            <a:pPr lvl="1"/>
            <a:r>
              <a:rPr lang="en-US" dirty="0" smtClean="0"/>
              <a:t>Reading temperature from temp. sensor</a:t>
            </a:r>
          </a:p>
          <a:p>
            <a:pPr lvl="1"/>
            <a:r>
              <a:rPr lang="en-US" dirty="0" smtClean="0"/>
              <a:t>Writing data to LCD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Firmware upload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Password authentication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8" t="6800" b="14001"/>
          <a:stretch/>
        </p:blipFill>
        <p:spPr>
          <a:xfrm>
            <a:off x="2771800" y="5134923"/>
            <a:ext cx="405001" cy="432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8" t="6800" b="14001"/>
          <a:stretch/>
        </p:blipFill>
        <p:spPr>
          <a:xfrm>
            <a:off x="3453398" y="4293096"/>
            <a:ext cx="405001" cy="432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8" t="6800" b="14001"/>
          <a:stretch/>
        </p:blipFill>
        <p:spPr>
          <a:xfrm>
            <a:off x="3563888" y="5445224"/>
            <a:ext cx="405001" cy="432048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 bwMode="auto">
          <a:xfrm>
            <a:off x="6876256" y="1628800"/>
            <a:ext cx="360040" cy="1224136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4288" y="1917702"/>
            <a:ext cx="2133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/>
              <a:t>(</a:t>
            </a:r>
            <a:r>
              <a:rPr lang="de-AT" dirty="0" smtClean="0"/>
              <a:t>links </a:t>
            </a:r>
            <a:r>
              <a:rPr lang="de-AT" dirty="0"/>
              <a:t>active/online </a:t>
            </a:r>
            <a:endParaRPr lang="de-AT" dirty="0" smtClean="0"/>
          </a:p>
          <a:p>
            <a:r>
              <a:rPr lang="de-AT" dirty="0" smtClean="0"/>
              <a:t>mid </a:t>
            </a:r>
            <a:r>
              <a:rPr lang="de-AT" dirty="0"/>
              <a:t>February)</a:t>
            </a:r>
          </a:p>
        </p:txBody>
      </p:sp>
    </p:spTree>
    <p:extLst>
      <p:ext uri="{BB962C8B-B14F-4D97-AF65-F5344CB8AC3E}">
        <p14:creationId xmlns:p14="http://schemas.microsoft.com/office/powerpoint/2010/main" val="260877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69104"/>
            <a:ext cx="8690202" cy="685800"/>
          </a:xfrm>
        </p:spPr>
        <p:txBody>
          <a:bodyPr anchor="ctr"/>
          <a:lstStyle/>
          <a:p>
            <a:r>
              <a:rPr lang="en-US" dirty="0"/>
              <a:t>NTAG I</a:t>
            </a:r>
            <a:r>
              <a:rPr lang="en-US" baseline="30000" dirty="0"/>
              <a:t>2</a:t>
            </a:r>
            <a:r>
              <a:rPr lang="en-US" dirty="0"/>
              <a:t>C </a:t>
            </a:r>
            <a:r>
              <a:rPr lang="en-US" dirty="0" smtClean="0"/>
              <a:t> |  </a:t>
            </a:r>
            <a:r>
              <a:rPr lang="en-US" dirty="0"/>
              <a:t>C</a:t>
            </a:r>
            <a:r>
              <a:rPr lang="en-US" dirty="0" smtClean="0"/>
              <a:t>onnected tag - EEPROM</a:t>
            </a:r>
            <a:endParaRPr lang="en-US" dirty="0"/>
          </a:p>
        </p:txBody>
      </p:sp>
      <p:pic>
        <p:nvPicPr>
          <p:cNvPr id="4" name="Picture 3" descr="Data-transfer-mode.jp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" t="26162" r="79694" b="23953"/>
          <a:stretch/>
        </p:blipFill>
        <p:spPr>
          <a:xfrm>
            <a:off x="259372" y="2495444"/>
            <a:ext cx="1600955" cy="228078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2119700" y="2808493"/>
            <a:ext cx="751286" cy="1636797"/>
          </a:xfrm>
          <a:prstGeom prst="ellips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853098" y="3443535"/>
            <a:ext cx="885444" cy="0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862396" y="3810596"/>
            <a:ext cx="885444" cy="0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2727883" y="3461423"/>
            <a:ext cx="500857" cy="3309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46340" y="348711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Heavy"/>
                <a:cs typeface="Avenir Heavy"/>
              </a:rPr>
              <a:t>NFC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3436671" y="2016981"/>
            <a:ext cx="3201868" cy="3169541"/>
          </a:xfrm>
          <a:prstGeom prst="roundRect">
            <a:avLst>
              <a:gd name="adj" fmla="val 3871"/>
            </a:avLst>
          </a:prstGeom>
          <a:solidFill>
            <a:srgbClr val="25C3AB"/>
          </a:soli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621090" y="3706112"/>
            <a:ext cx="2035543" cy="1352331"/>
          </a:xfrm>
          <a:prstGeom prst="roundRect">
            <a:avLst>
              <a:gd name="adj" fmla="val 3871"/>
            </a:avLst>
          </a:prstGeom>
          <a:solidFill>
            <a:srgbClr val="587EBD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7811" y="4247400"/>
            <a:ext cx="7597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EEPROM</a:t>
            </a:r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613397" y="2193702"/>
            <a:ext cx="2035543" cy="623667"/>
          </a:xfrm>
          <a:prstGeom prst="roundRect">
            <a:avLst>
              <a:gd name="adj" fmla="val 3871"/>
            </a:avLst>
          </a:prstGeom>
          <a:solidFill>
            <a:srgbClr val="089F9F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40117" y="2404164"/>
            <a:ext cx="636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Analog</a:t>
            </a:r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1887159" y="4123297"/>
            <a:ext cx="1735112" cy="491933"/>
          </a:xfrm>
          <a:prstGeom prst="rightArrow">
            <a:avLst>
              <a:gd name="adj1" fmla="val 50000"/>
              <a:gd name="adj2" fmla="val 71738"/>
            </a:avLst>
          </a:prstGeom>
          <a:solidFill>
            <a:srgbClr val="587EBD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32947" y="4238082"/>
            <a:ext cx="482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Data</a:t>
            </a:r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41411" y="4472125"/>
            <a:ext cx="5288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solidFill>
                  <a:srgbClr val="FFFFFF"/>
                </a:solidFill>
              </a:rPr>
              <a:t>(1KB)</a:t>
            </a:r>
            <a:endParaRPr lang="en-US" sz="1050" dirty="0">
              <a:solidFill>
                <a:srgbClr val="FFFFFF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622789" y="1361883"/>
            <a:ext cx="5248438" cy="4463255"/>
            <a:chOff x="3622789" y="1361883"/>
            <a:chExt cx="5248438" cy="4463255"/>
          </a:xfrm>
        </p:grpSpPr>
        <p:cxnSp>
          <p:nvCxnSpPr>
            <p:cNvPr id="23" name="Straight Connector 22"/>
            <p:cNvCxnSpPr/>
            <p:nvPr/>
          </p:nvCxnSpPr>
          <p:spPr bwMode="auto">
            <a:xfrm>
              <a:off x="6637443" y="4087869"/>
              <a:ext cx="885444" cy="0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6636962" y="2629609"/>
              <a:ext cx="885444" cy="0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6637797" y="4642760"/>
              <a:ext cx="885444" cy="0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6638022" y="4848824"/>
              <a:ext cx="885444" cy="0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ounded Rectangle 26"/>
            <p:cNvSpPr/>
            <p:nvPr/>
          </p:nvSpPr>
          <p:spPr bwMode="auto">
            <a:xfrm>
              <a:off x="5813616" y="2200284"/>
              <a:ext cx="635017" cy="2853215"/>
            </a:xfrm>
            <a:prstGeom prst="roundRect">
              <a:avLst>
                <a:gd name="adj" fmla="val 3871"/>
              </a:avLst>
            </a:prstGeom>
            <a:solidFill>
              <a:srgbClr val="089F9F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5670" y="2318568"/>
              <a:ext cx="6094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V</a:t>
              </a:r>
              <a:r>
                <a:rPr lang="en-US" sz="1200" b="1" baseline="-25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OUT</a:t>
              </a:r>
              <a:endPara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34" name="Right Arrow 33"/>
            <p:cNvSpPr/>
            <p:nvPr/>
          </p:nvSpPr>
          <p:spPr bwMode="auto">
            <a:xfrm flipH="1">
              <a:off x="5625795" y="4123297"/>
              <a:ext cx="1797719" cy="491933"/>
            </a:xfrm>
            <a:prstGeom prst="rightArrow">
              <a:avLst>
                <a:gd name="adj1" fmla="val 50000"/>
                <a:gd name="adj2" fmla="val 71738"/>
              </a:avLst>
            </a:prstGeom>
            <a:solidFill>
              <a:srgbClr val="587EBD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7951" y="4238082"/>
              <a:ext cx="4824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Data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3622789" y="2936422"/>
              <a:ext cx="2035543" cy="623667"/>
            </a:xfrm>
            <a:prstGeom prst="roundRect">
              <a:avLst>
                <a:gd name="adj" fmla="val 3871"/>
              </a:avLst>
            </a:prstGeom>
            <a:solidFill>
              <a:srgbClr val="089F9F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38949" y="3120052"/>
              <a:ext cx="569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SRAM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59408" y="2261419"/>
              <a:ext cx="5268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I/F</a:t>
              </a: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Logic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7414926" y="2021747"/>
              <a:ext cx="1448555" cy="3174859"/>
            </a:xfrm>
            <a:prstGeom prst="roundRect">
              <a:avLst>
                <a:gd name="adj" fmla="val 3871"/>
              </a:avLst>
            </a:prstGeom>
            <a:solidFill>
              <a:schemeClr val="accent6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16942" y="3433463"/>
              <a:ext cx="14542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595959"/>
                  </a:solidFill>
                  <a:latin typeface="Avenir Heavy"/>
                  <a:cs typeface="Avenir Heavy"/>
                </a:rPr>
                <a:t>Microcontroller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12597" y="1361883"/>
              <a:ext cx="6094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V</a:t>
              </a:r>
              <a:r>
                <a:rPr lang="en-US" sz="1200" b="1" baseline="-25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CC</a:t>
              </a:r>
              <a:endPara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21895" y="5548139"/>
              <a:ext cx="6094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GND</a:t>
              </a:r>
              <a:endPara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16735" y="3768581"/>
              <a:ext cx="6094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F</a:t>
              </a:r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D</a:t>
              </a:r>
              <a:endPara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08145" y="4618647"/>
              <a:ext cx="609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I</a:t>
              </a:r>
              <a:r>
                <a:rPr lang="en-US" sz="1200" b="1" baseline="30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C</a:t>
              </a:r>
              <a:endPara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>
              <a:off x="5023851" y="1681866"/>
              <a:ext cx="0" cy="339533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5024205" y="5179414"/>
              <a:ext cx="0" cy="339533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5" name="TextBox 44"/>
          <p:cNvSpPr txBox="1"/>
          <p:nvPr/>
        </p:nvSpPr>
        <p:spPr>
          <a:xfrm>
            <a:off x="6636359" y="2614077"/>
            <a:ext cx="7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089F9F"/>
                </a:solidFill>
                <a:latin typeface="Avenir Book"/>
                <a:cs typeface="Avenir Book"/>
              </a:rPr>
              <a:t>Harvested power</a:t>
            </a:r>
            <a:endParaRPr lang="en-US" sz="900" dirty="0">
              <a:solidFill>
                <a:srgbClr val="089F9F"/>
              </a:solidFill>
              <a:latin typeface="Avenir Book"/>
              <a:cs typeface="Avenir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91994" y="4036558"/>
            <a:ext cx="7870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089F9F"/>
                </a:solidFill>
                <a:latin typeface="Avenir Book"/>
                <a:cs typeface="Avenir Book"/>
              </a:rPr>
              <a:t>Interrupt</a:t>
            </a:r>
            <a:endParaRPr lang="en-US" sz="900" dirty="0">
              <a:solidFill>
                <a:srgbClr val="089F9F"/>
              </a:solidFill>
              <a:latin typeface="Avenir Book"/>
              <a:cs typeface="Avenir Book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01292" y="4832943"/>
            <a:ext cx="7870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089F9F"/>
                </a:solidFill>
                <a:latin typeface="Avenir Book"/>
                <a:cs typeface="Avenir Book"/>
              </a:rPr>
              <a:t>Serial data</a:t>
            </a:r>
            <a:endParaRPr lang="en-US" sz="900" dirty="0">
              <a:solidFill>
                <a:srgbClr val="089F9F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7730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NTAG </a:t>
            </a:r>
            <a:r>
              <a:rPr lang="en-US" dirty="0"/>
              <a:t>I2C Explorer board firmware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delivered NTAG I</a:t>
            </a:r>
            <a:r>
              <a:rPr lang="en-US" baseline="30000" dirty="0"/>
              <a:t>2</a:t>
            </a:r>
            <a:r>
              <a:rPr lang="en-US" dirty="0"/>
              <a:t>C Explorer board firmware consists of three applications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b="1" dirty="0" smtClean="0"/>
              <a:t>NTAG_I</a:t>
            </a:r>
            <a:r>
              <a:rPr lang="en-US" b="1" baseline="30000" dirty="0" smtClean="0"/>
              <a:t>2</a:t>
            </a:r>
            <a:r>
              <a:rPr lang="en-US" b="1" dirty="0" smtClean="0"/>
              <a:t>C_Explorer_Bootloader</a:t>
            </a:r>
          </a:p>
          <a:p>
            <a:pPr marL="457200" lvl="1" indent="0">
              <a:buNone/>
            </a:pPr>
            <a:r>
              <a:rPr lang="en-US" dirty="0" smtClean="0"/>
              <a:t>Jumps </a:t>
            </a:r>
            <a:r>
              <a:rPr lang="en-US" dirty="0"/>
              <a:t>to the start memory of the user </a:t>
            </a:r>
            <a:r>
              <a:rPr lang="en-US" dirty="0" smtClean="0"/>
              <a:t>application. Enter </a:t>
            </a:r>
            <a:r>
              <a:rPr lang="en-US" dirty="0"/>
              <a:t>into Flashing </a:t>
            </a:r>
            <a:r>
              <a:rPr lang="en-US" dirty="0" smtClean="0"/>
              <a:t>mode functionality. Enter </a:t>
            </a:r>
            <a:r>
              <a:rPr lang="en-US" dirty="0"/>
              <a:t>into USB mode (Peek and Poke).</a:t>
            </a:r>
            <a:endParaRPr lang="de-AT" dirty="0"/>
          </a:p>
          <a:p>
            <a:pPr marL="457200" lvl="1" indent="0">
              <a:buNone/>
            </a:pPr>
            <a:endParaRPr lang="en-US" b="1" dirty="0" smtClean="0"/>
          </a:p>
          <a:p>
            <a:pPr lvl="1"/>
            <a:r>
              <a:rPr lang="en-US" b="1" dirty="0" smtClean="0"/>
              <a:t>NTAG_I</a:t>
            </a:r>
            <a:r>
              <a:rPr lang="en-US" b="1" baseline="30000" dirty="0" smtClean="0"/>
              <a:t>2</a:t>
            </a:r>
            <a:r>
              <a:rPr lang="en-US" b="1" dirty="0" smtClean="0"/>
              <a:t>C_Explorer_Demo</a:t>
            </a:r>
          </a:p>
          <a:p>
            <a:pPr marL="457200" lvl="1" indent="0">
              <a:buNone/>
            </a:pPr>
            <a:r>
              <a:rPr lang="en-US" dirty="0"/>
              <a:t>This project implements the logic supporting the Android / Windows demonstration </a:t>
            </a:r>
            <a:r>
              <a:rPr lang="en-US" dirty="0" smtClean="0"/>
              <a:t>applications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lvl="1"/>
            <a:r>
              <a:rPr lang="en-US" b="1" dirty="0" smtClean="0"/>
              <a:t>NTAG_I</a:t>
            </a:r>
            <a:r>
              <a:rPr lang="en-US" b="1" baseline="30000" dirty="0" smtClean="0"/>
              <a:t>2</a:t>
            </a:r>
            <a:r>
              <a:rPr lang="en-US" b="1" dirty="0" smtClean="0"/>
              <a:t>C_Explorer_Blink</a:t>
            </a:r>
          </a:p>
          <a:p>
            <a:pPr marL="457200" lvl="1" indent="0">
              <a:buNone/>
            </a:pPr>
            <a:r>
              <a:rPr lang="en-US" dirty="0"/>
              <a:t>This application is provided to illustrate the NFC flashing functionality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3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NTAG I²C </a:t>
            </a:r>
            <a:r>
              <a:rPr lang="de-AT" i="1" dirty="0" smtClean="0"/>
              <a:t>plus</a:t>
            </a:r>
            <a:r>
              <a:rPr lang="de-AT" dirty="0" smtClean="0"/>
              <a:t> Android Demo Application</a:t>
            </a:r>
            <a:br>
              <a:rPr lang="de-AT" dirty="0" smtClean="0"/>
            </a:br>
            <a:r>
              <a:rPr lang="de-AT" dirty="0" smtClean="0"/>
              <a:t>Screen: LEDDemo – 1.7.5 and upper</a:t>
            </a:r>
            <a:br>
              <a:rPr lang="de-AT" dirty="0" smtClean="0"/>
            </a:br>
            <a:r>
              <a:rPr lang="de-AT" dirty="0"/>
              <a:t/>
            </a:r>
            <a:br>
              <a:rPr lang="de-AT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968" y="1419314"/>
            <a:ext cx="4680520" cy="4275138"/>
          </a:xfrm>
        </p:spPr>
        <p:txBody>
          <a:bodyPr/>
          <a:lstStyle/>
          <a:p>
            <a:r>
              <a:rPr lang="de-AT" dirty="0" smtClean="0"/>
              <a:t>Select a LED colour which should light up on demoboard or switch off LED</a:t>
            </a:r>
          </a:p>
          <a:p>
            <a:r>
              <a:rPr lang="de-AT" dirty="0" smtClean="0"/>
              <a:t>Onboard temp. sensor can be enabled/disabled</a:t>
            </a:r>
          </a:p>
          <a:p>
            <a:r>
              <a:rPr lang="de-AT" dirty="0" smtClean="0"/>
              <a:t>LCD can </a:t>
            </a:r>
            <a:r>
              <a:rPr lang="de-AT" dirty="0"/>
              <a:t>be </a:t>
            </a:r>
            <a:r>
              <a:rPr lang="de-AT" dirty="0" smtClean="0"/>
              <a:t>enabled/disabled as well as NDEF message appearance on LCD</a:t>
            </a:r>
          </a:p>
          <a:p>
            <a:r>
              <a:rPr lang="de-AT" dirty="0" smtClean="0"/>
              <a:t>Reads back:</a:t>
            </a:r>
          </a:p>
          <a:p>
            <a:pPr lvl="1"/>
            <a:r>
              <a:rPr lang="de-AT" dirty="0" smtClean="0"/>
              <a:t>Temperature</a:t>
            </a:r>
          </a:p>
          <a:p>
            <a:pPr lvl="1"/>
            <a:r>
              <a:rPr lang="de-AT" dirty="0" smtClean="0"/>
              <a:t>Energy Harvesting Voltage V</a:t>
            </a:r>
            <a:r>
              <a:rPr lang="de-AT" baseline="-25000" dirty="0" smtClean="0"/>
              <a:t>out</a:t>
            </a:r>
          </a:p>
          <a:p>
            <a:r>
              <a:rPr lang="de-AT" dirty="0" smtClean="0"/>
              <a:t>NXP logo colours changing dependent on button pressed on Demoboard</a:t>
            </a:r>
          </a:p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02134" y="155679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4"/>
          <a:stretch>
            <a:fillRect/>
          </a:stretch>
        </p:blipFill>
        <p:spPr bwMode="auto">
          <a:xfrm>
            <a:off x="402134" y="1556792"/>
            <a:ext cx="4073525" cy="371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83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PC Software – </a:t>
            </a:r>
            <a:r>
              <a:rPr lang="de-AT" dirty="0" smtClean="0"/>
              <a:t>PC App</a:t>
            </a:r>
            <a:endParaRPr lang="de-AT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47864" y="1311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335888" y="826660"/>
          <a:ext cx="2171700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Bitmap Image" r:id="rId4" imgW="2914286" imgH="4791744" progId="Paint.Picture">
                  <p:embed/>
                </p:oleObj>
              </mc:Choice>
              <mc:Fallback>
                <p:oleObj name="Bitmap Image" r:id="rId4" imgW="2914286" imgH="479174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888" y="826660"/>
                        <a:ext cx="2171700" cy="3573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899592" y="4596972"/>
            <a:ext cx="7992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Together with the USB reader, the Windows app can be utilized to substitute a missing NFC mobile phone. The Windows app has identical functionalities as the Android app.</a:t>
            </a:r>
            <a:endParaRPr lang="de-AT" dirty="0"/>
          </a:p>
        </p:txBody>
      </p:sp>
      <p:sp>
        <p:nvSpPr>
          <p:cNvPr id="10" name="TextBox 9"/>
          <p:cNvSpPr txBox="1"/>
          <p:nvPr/>
        </p:nvSpPr>
        <p:spPr>
          <a:xfrm>
            <a:off x="5688138" y="1483339"/>
            <a:ext cx="3288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dirty="0" smtClean="0"/>
              <a:t>Will be available from NXP </a:t>
            </a:r>
          </a:p>
          <a:p>
            <a:pPr algn="ctr"/>
            <a:r>
              <a:rPr lang="de-AT" dirty="0" smtClean="0"/>
              <a:t>public website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413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PC Software – Peek &amp; Poke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7350" y="4792439"/>
            <a:ext cx="8217098" cy="1084833"/>
          </a:xfrm>
        </p:spPr>
        <p:txBody>
          <a:bodyPr/>
          <a:lstStyle/>
          <a:p>
            <a:r>
              <a:rPr lang="en-US" dirty="0"/>
              <a:t>The Peek and Poke GUI is a Windows app that can be used to examine the detailed memory contents of the NTAG I</a:t>
            </a:r>
            <a:r>
              <a:rPr lang="en-US" baseline="30000" dirty="0"/>
              <a:t>2</a:t>
            </a:r>
            <a:r>
              <a:rPr lang="en-US" dirty="0"/>
              <a:t>C EEPROM via I</a:t>
            </a:r>
            <a:r>
              <a:rPr lang="en-US" baseline="30000" dirty="0"/>
              <a:t>2</a:t>
            </a:r>
            <a:r>
              <a:rPr lang="en-US" dirty="0"/>
              <a:t>C interface.</a:t>
            </a:r>
            <a:endParaRPr lang="de-AT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58804"/>
            <a:ext cx="7881119" cy="377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4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186" y="332656"/>
            <a:ext cx="8543290" cy="898525"/>
          </a:xfrm>
        </p:spPr>
        <p:txBody>
          <a:bodyPr/>
          <a:lstStyle/>
          <a:p>
            <a:r>
              <a:rPr lang="de-AT" dirty="0" smtClean="0"/>
              <a:t>Software sources </a:t>
            </a:r>
            <a:r>
              <a:rPr lang="de-AT" sz="1800" dirty="0"/>
              <a:t>(link </a:t>
            </a:r>
            <a:r>
              <a:rPr lang="de-AT" sz="1800" dirty="0" smtClean="0"/>
              <a:t>active/online </a:t>
            </a:r>
            <a:r>
              <a:rPr lang="de-AT" sz="1800" dirty="0"/>
              <a:t>mid February</a:t>
            </a:r>
            <a:r>
              <a:rPr lang="de-AT" sz="1800" dirty="0" smtClean="0"/>
              <a:t>)</a:t>
            </a:r>
            <a:br>
              <a:rPr lang="de-AT" sz="1800" dirty="0" smtClean="0"/>
            </a:br>
            <a:r>
              <a:rPr lang="en-US" sz="2000" u="sng" dirty="0">
                <a:hlinkClick r:id="rId2"/>
              </a:rPr>
              <a:t>www.nxp.com/demobaord/OM5569</a:t>
            </a:r>
            <a:endParaRPr lang="de-AT" sz="2000" dirty="0"/>
          </a:p>
        </p:txBody>
      </p:sp>
      <p:graphicFrame>
        <p:nvGraphicFramePr>
          <p:cNvPr id="7" name="Content Placeholder 9"/>
          <p:cNvGraphicFramePr>
            <a:graphicFrameLocks/>
          </p:cNvGraphicFramePr>
          <p:nvPr>
            <p:extLst/>
          </p:nvPr>
        </p:nvGraphicFramePr>
        <p:xfrm>
          <a:off x="389662" y="1412776"/>
          <a:ext cx="828833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4850"/>
                <a:gridCol w="2303488"/>
              </a:tblGrid>
              <a:tr h="370840">
                <a:tc>
                  <a:txBody>
                    <a:bodyPr/>
                    <a:lstStyle/>
                    <a:p>
                      <a:r>
                        <a:rPr lang="de-AT" sz="1400" dirty="0" smtClean="0"/>
                        <a:t>Title</a:t>
                      </a:r>
                      <a:endParaRPr lang="de-A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dirty="0" smtClean="0"/>
                        <a:t>Link</a:t>
                      </a:r>
                      <a:endParaRPr lang="de-AT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sz="1600" b="1" dirty="0" smtClean="0"/>
                        <a:t>Source</a:t>
                      </a:r>
                      <a:r>
                        <a:rPr lang="de-AT" sz="1600" b="1" baseline="0" dirty="0" smtClean="0"/>
                        <a:t> files</a:t>
                      </a:r>
                      <a:endParaRPr lang="de-A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14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app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(Eclipse project, works with Android studio) source</a:t>
                      </a:r>
                      <a:endParaRPr lang="de-A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download</a:t>
                      </a:r>
                      <a:endParaRPr lang="de-AT" sz="14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AT" sz="1400" dirty="0" smtClean="0"/>
                        <a:t>PC app (c#</a:t>
                      </a:r>
                      <a:r>
                        <a:rPr lang="de-AT" sz="1400" baseline="0" dirty="0" smtClean="0"/>
                        <a:t> - Visual Studio) source</a:t>
                      </a:r>
                      <a:endParaRPr lang="de-A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download</a:t>
                      </a:r>
                      <a:endParaRPr lang="de-AT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AT" sz="1400" dirty="0" smtClean="0"/>
                        <a:t>Peek</a:t>
                      </a:r>
                      <a:r>
                        <a:rPr lang="de-AT" sz="1400" baseline="0" dirty="0" smtClean="0"/>
                        <a:t> and poke sources</a:t>
                      </a:r>
                      <a:endParaRPr lang="de-A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download</a:t>
                      </a:r>
                      <a:endParaRPr lang="de-AT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endParaRPr lang="de-AT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Firmware for</a:t>
                      </a:r>
                      <a:r>
                        <a:rPr lang="en-US" sz="1600" b="1" baseline="0" dirty="0" smtClean="0"/>
                        <a:t> Explorer board includes:</a:t>
                      </a:r>
                      <a:endParaRPr lang="de-A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download</a:t>
                      </a:r>
                      <a:endParaRPr lang="de-AT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400" smtClean="0"/>
                        <a:t>NTAG </a:t>
                      </a:r>
                      <a:r>
                        <a:rPr lang="de-AT" sz="1400" dirty="0" smtClean="0"/>
                        <a:t>I²C PLUS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400" b="0" dirty="0" smtClean="0"/>
                        <a:t> NTAG_I</a:t>
                      </a:r>
                      <a:r>
                        <a:rPr lang="en-US" sz="1400" b="0" baseline="30000" dirty="0" smtClean="0"/>
                        <a:t>2</a:t>
                      </a:r>
                      <a:r>
                        <a:rPr lang="en-US" sz="1400" b="0" dirty="0" smtClean="0"/>
                        <a:t>C_Explorer_Bootloader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400" b="0" dirty="0" smtClean="0"/>
                        <a:t> NTAG_I</a:t>
                      </a:r>
                      <a:r>
                        <a:rPr lang="en-US" sz="1400" b="0" baseline="30000" dirty="0" smtClean="0"/>
                        <a:t>2</a:t>
                      </a:r>
                      <a:r>
                        <a:rPr lang="en-US" sz="1400" b="0" dirty="0" smtClean="0"/>
                        <a:t>C_Explorer_Demo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NTAG_I</a:t>
                      </a:r>
                      <a:r>
                        <a:rPr lang="en-US" sz="1400" b="0" baseline="30000" dirty="0" smtClean="0"/>
                        <a:t>2</a:t>
                      </a:r>
                      <a:r>
                        <a:rPr lang="en-US" sz="1400" b="0" dirty="0" smtClean="0"/>
                        <a:t>C_Explorer_Blink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09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NTAG I²C </a:t>
            </a:r>
            <a:r>
              <a:rPr lang="de-AT" i="1" dirty="0" smtClean="0"/>
              <a:t>plus</a:t>
            </a:r>
            <a:r>
              <a:rPr lang="de-AT" dirty="0" smtClean="0"/>
              <a:t> documents </a:t>
            </a:r>
            <a:r>
              <a:rPr lang="de-AT" sz="1600" dirty="0" smtClean="0"/>
              <a:t>(link active/online mid February)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en-US" sz="1800" u="sng" dirty="0" smtClean="0">
                <a:hlinkClick r:id="rId2"/>
              </a:rPr>
              <a:t>http</a:t>
            </a:r>
            <a:r>
              <a:rPr lang="en-US" sz="1800" u="sng" dirty="0">
                <a:hlinkClick r:id="rId2"/>
              </a:rPr>
              <a:t>://</a:t>
            </a:r>
            <a:r>
              <a:rPr lang="en-US" sz="1800" u="sng" dirty="0" smtClean="0">
                <a:hlinkClick r:id="rId2"/>
              </a:rPr>
              <a:t>www.nxp.com/products/NT3H2111_2211</a:t>
            </a:r>
            <a:r>
              <a:rPr lang="en-US" sz="1800" u="sng" dirty="0" smtClean="0"/>
              <a:t>    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387350" y="1173163"/>
          <a:ext cx="828833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4850"/>
                <a:gridCol w="2303488"/>
              </a:tblGrid>
              <a:tr h="370840">
                <a:tc>
                  <a:txBody>
                    <a:bodyPr/>
                    <a:lstStyle/>
                    <a:p>
                      <a:r>
                        <a:rPr lang="de-AT" sz="1400" dirty="0" smtClean="0"/>
                        <a:t>Title</a:t>
                      </a:r>
                      <a:endParaRPr lang="de-A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dirty="0" smtClean="0"/>
                        <a:t>Link</a:t>
                      </a:r>
                      <a:endParaRPr lang="de-A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sz="1600" b="1" dirty="0" smtClean="0"/>
                        <a:t>Application notes</a:t>
                      </a:r>
                      <a:endParaRPr lang="de-A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AT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NTAG Antenna Design Guide</a:t>
                      </a:r>
                      <a:endParaRPr lang="de-A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AN11276 </a:t>
                      </a:r>
                      <a:endParaRPr lang="de-AT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NTAG21x Originality Signature Validation</a:t>
                      </a:r>
                      <a:endParaRPr lang="de-A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AN11350</a:t>
                      </a:r>
                      <a:endParaRPr lang="de-A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NTAG I²C Energy Harvesting</a:t>
                      </a:r>
                      <a:endParaRPr lang="de-A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AN11578 </a:t>
                      </a:r>
                      <a:endParaRPr lang="de-A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to use NTAG I²C (</a:t>
                      </a:r>
                      <a:r>
                        <a:rPr lang="en-US" sz="14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plus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for bidirectional communication</a:t>
                      </a:r>
                      <a:endParaRPr lang="de-A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AN11579 </a:t>
                      </a:r>
                      <a:endParaRPr lang="de-A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NTAG I²C </a:t>
                      </a:r>
                      <a:r>
                        <a:rPr lang="en-US" sz="14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plus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Memory Configuration Options</a:t>
                      </a:r>
                      <a:endParaRPr lang="de-A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AN11786</a:t>
                      </a:r>
                      <a:endParaRPr lang="de-A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endParaRPr lang="de-A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User guides</a:t>
                      </a:r>
                      <a:endParaRPr lang="de-A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A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NTAG I²C </a:t>
                      </a:r>
                      <a:r>
                        <a:rPr lang="en-US" sz="14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plus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Explorer Kit and Android Demo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UM10966 </a:t>
                      </a:r>
                      <a:endParaRPr lang="de-A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NTAG I²C </a:t>
                      </a:r>
                      <a:r>
                        <a:rPr lang="en-US" sz="14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plus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Explorer Kit and Peek &amp; Poke</a:t>
                      </a:r>
                      <a:endParaRPr lang="de-A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UM10967</a:t>
                      </a:r>
                      <a:endParaRPr lang="de-A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A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884368" y="2276872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</a:rPr>
              <a:t>*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4368" y="26634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</a:rPr>
              <a:t>*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84368" y="305008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</a:rPr>
              <a:t>*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4368" y="343669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</a:rPr>
              <a:t>*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5640519"/>
            <a:ext cx="341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</a:rPr>
              <a:t>* Available in DocStore already!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84368" y="1916832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</a:rPr>
              <a:t>*</a:t>
            </a:r>
            <a:endParaRPr lang="de-A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3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960"/>
            <a:ext cx="3756824" cy="39330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5896" y="4293096"/>
            <a:ext cx="1980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charset="0"/>
              </a:rPr>
              <a:t>www.nxp.com/nfc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733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4"/>
          <p:cNvSpPr/>
          <p:nvPr/>
        </p:nvSpPr>
        <p:spPr bwMode="auto">
          <a:xfrm>
            <a:off x="-21545" y="2892029"/>
            <a:ext cx="6531429" cy="1466850"/>
          </a:xfrm>
          <a:prstGeom prst="rect">
            <a:avLst/>
          </a:prstGeom>
          <a:solidFill>
            <a:srgbClr val="1C8666">
              <a:alpha val="7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6544" tIns="33270" rIns="66544" bIns="33270"/>
          <a:lstStyle/>
          <a:p>
            <a:pPr defTabSz="45638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300">
              <a:solidFill>
                <a:prstClr val="black"/>
              </a:solidFill>
              <a:latin typeface="Calibri"/>
              <a:ea typeface="MS PGothic" charset="0"/>
              <a:cs typeface="MS PGothic" charset="0"/>
            </a:endParaRPr>
          </a:p>
        </p:txBody>
      </p:sp>
      <p:sp>
        <p:nvSpPr>
          <p:cNvPr id="39939" name="Title 4"/>
          <p:cNvSpPr txBox="1">
            <a:spLocks/>
          </p:cNvSpPr>
          <p:nvPr/>
        </p:nvSpPr>
        <p:spPr bwMode="auto">
          <a:xfrm>
            <a:off x="202990" y="3058716"/>
            <a:ext cx="5920241" cy="67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6544" tIns="33270" rIns="66544" bIns="3327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defTabSz="456382" fontAlgn="auto">
              <a:spcBef>
                <a:spcPts val="0"/>
              </a:spcBef>
              <a:spcAft>
                <a:spcPts val="0"/>
              </a:spcAft>
            </a:pPr>
            <a:r>
              <a:rPr lang="en-US" sz="4800" b="1" dirty="0">
                <a:solidFill>
                  <a:prstClr val="white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820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69104"/>
            <a:ext cx="8690202" cy="685800"/>
          </a:xfrm>
        </p:spPr>
        <p:txBody>
          <a:bodyPr anchor="ctr"/>
          <a:lstStyle/>
          <a:p>
            <a:r>
              <a:rPr lang="en-US" dirty="0" smtClean="0"/>
              <a:t>NTAG I</a:t>
            </a:r>
            <a:r>
              <a:rPr lang="en-US" baseline="30000" dirty="0" smtClean="0"/>
              <a:t>2</a:t>
            </a:r>
            <a:r>
              <a:rPr lang="en-US" dirty="0" smtClean="0"/>
              <a:t>C  |  Connected tag – SRAM buffer</a:t>
            </a:r>
            <a:endParaRPr lang="en-US" dirty="0"/>
          </a:p>
        </p:txBody>
      </p:sp>
      <p:pic>
        <p:nvPicPr>
          <p:cNvPr id="4" name="Picture 3" descr="Data-transfer-mode.jp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" t="26162" r="79694" b="23953"/>
          <a:stretch/>
        </p:blipFill>
        <p:spPr>
          <a:xfrm>
            <a:off x="259372" y="2495444"/>
            <a:ext cx="1600955" cy="228078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2119700" y="2808493"/>
            <a:ext cx="751286" cy="1636797"/>
          </a:xfrm>
          <a:prstGeom prst="ellips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853098" y="3443535"/>
            <a:ext cx="885444" cy="0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862396" y="3810596"/>
            <a:ext cx="885444" cy="0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2727883" y="3461423"/>
            <a:ext cx="500857" cy="3309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46340" y="348711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Heavy"/>
                <a:cs typeface="Avenir Heavy"/>
              </a:rPr>
              <a:t>NFC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3436671" y="2016981"/>
            <a:ext cx="3201868" cy="3169541"/>
          </a:xfrm>
          <a:prstGeom prst="roundRect">
            <a:avLst>
              <a:gd name="adj" fmla="val 3871"/>
            </a:avLst>
          </a:prstGeom>
          <a:solidFill>
            <a:srgbClr val="25C3AB"/>
          </a:solidFill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621090" y="3706112"/>
            <a:ext cx="2035543" cy="1352331"/>
          </a:xfrm>
          <a:prstGeom prst="roundRect">
            <a:avLst>
              <a:gd name="adj" fmla="val 3871"/>
            </a:avLst>
          </a:prstGeom>
          <a:solidFill>
            <a:srgbClr val="089F9F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7811" y="4247400"/>
            <a:ext cx="7597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EEPROM</a:t>
            </a:r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613397" y="2193702"/>
            <a:ext cx="2035543" cy="623667"/>
          </a:xfrm>
          <a:prstGeom prst="roundRect">
            <a:avLst>
              <a:gd name="adj" fmla="val 3871"/>
            </a:avLst>
          </a:prstGeom>
          <a:solidFill>
            <a:srgbClr val="089F9F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40117" y="2404164"/>
            <a:ext cx="636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Analog</a:t>
            </a:r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1887159" y="3005266"/>
            <a:ext cx="1735112" cy="491933"/>
          </a:xfrm>
          <a:prstGeom prst="rightArrow">
            <a:avLst>
              <a:gd name="adj1" fmla="val 50000"/>
              <a:gd name="adj2" fmla="val 71738"/>
            </a:avLst>
          </a:prstGeom>
          <a:solidFill>
            <a:srgbClr val="587EBD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32947" y="3120051"/>
            <a:ext cx="482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venir Book"/>
                <a:cs typeface="Avenir Book"/>
              </a:rPr>
              <a:t>Data</a:t>
            </a:r>
            <a:endParaRPr lang="en-US" sz="11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41411" y="4472125"/>
            <a:ext cx="5288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solidFill>
                  <a:srgbClr val="FFFFFF"/>
                </a:solidFill>
              </a:rPr>
              <a:t>(1KB)</a:t>
            </a:r>
            <a:endParaRPr lang="en-US" sz="1050" dirty="0">
              <a:solidFill>
                <a:srgbClr val="FFFFFF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622789" y="1361883"/>
            <a:ext cx="5248438" cy="4463255"/>
            <a:chOff x="3622789" y="1361883"/>
            <a:chExt cx="5248438" cy="4463255"/>
          </a:xfrm>
        </p:grpSpPr>
        <p:cxnSp>
          <p:nvCxnSpPr>
            <p:cNvPr id="23" name="Straight Connector 22"/>
            <p:cNvCxnSpPr/>
            <p:nvPr/>
          </p:nvCxnSpPr>
          <p:spPr bwMode="auto">
            <a:xfrm>
              <a:off x="6637443" y="4087869"/>
              <a:ext cx="885444" cy="0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6636962" y="2629609"/>
              <a:ext cx="885444" cy="0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6637797" y="4642760"/>
              <a:ext cx="885444" cy="0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6638022" y="4848824"/>
              <a:ext cx="885444" cy="0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ounded Rectangle 26"/>
            <p:cNvSpPr/>
            <p:nvPr/>
          </p:nvSpPr>
          <p:spPr bwMode="auto">
            <a:xfrm>
              <a:off x="5813616" y="2200284"/>
              <a:ext cx="635017" cy="2853215"/>
            </a:xfrm>
            <a:prstGeom prst="roundRect">
              <a:avLst>
                <a:gd name="adj" fmla="val 3871"/>
              </a:avLst>
            </a:prstGeom>
            <a:solidFill>
              <a:srgbClr val="089F9F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5670" y="2318568"/>
              <a:ext cx="6094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V</a:t>
              </a:r>
              <a:r>
                <a:rPr lang="en-US" sz="1200" b="1" baseline="-25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OUT</a:t>
              </a:r>
              <a:endPara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34" name="Right Arrow 33"/>
            <p:cNvSpPr/>
            <p:nvPr/>
          </p:nvSpPr>
          <p:spPr bwMode="auto">
            <a:xfrm flipH="1">
              <a:off x="5625795" y="3014210"/>
              <a:ext cx="1797719" cy="491933"/>
            </a:xfrm>
            <a:prstGeom prst="rightArrow">
              <a:avLst>
                <a:gd name="adj1" fmla="val 50000"/>
                <a:gd name="adj2" fmla="val 71738"/>
              </a:avLst>
            </a:prstGeom>
            <a:solidFill>
              <a:srgbClr val="587EBD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7951" y="3128995"/>
              <a:ext cx="4824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Data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3622789" y="2936422"/>
              <a:ext cx="2035543" cy="623667"/>
            </a:xfrm>
            <a:prstGeom prst="roundRect">
              <a:avLst>
                <a:gd name="adj" fmla="val 3871"/>
              </a:avLst>
            </a:prstGeom>
            <a:solidFill>
              <a:srgbClr val="587EBD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38949" y="3120052"/>
              <a:ext cx="569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SRAM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59408" y="2261419"/>
              <a:ext cx="5268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I/F</a:t>
              </a: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Logic</a:t>
              </a:r>
              <a:endParaRPr lang="en-US" sz="11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7414926" y="2021747"/>
              <a:ext cx="1448555" cy="3174859"/>
            </a:xfrm>
            <a:prstGeom prst="roundRect">
              <a:avLst>
                <a:gd name="adj" fmla="val 3871"/>
              </a:avLst>
            </a:prstGeom>
            <a:solidFill>
              <a:srgbClr val="F79646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16942" y="3433463"/>
              <a:ext cx="14542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595959"/>
                  </a:solidFill>
                  <a:latin typeface="Avenir Heavy"/>
                  <a:cs typeface="Avenir Heavy"/>
                </a:rPr>
                <a:t>Microcontroller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12597" y="1361883"/>
              <a:ext cx="6094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V</a:t>
              </a:r>
              <a:r>
                <a:rPr lang="en-US" sz="1200" b="1" baseline="-25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CC</a:t>
              </a:r>
              <a:endPara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21895" y="5548139"/>
              <a:ext cx="6094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GND</a:t>
              </a:r>
              <a:endPara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16735" y="3768581"/>
              <a:ext cx="60946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F</a:t>
              </a:r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D</a:t>
              </a:r>
              <a:endPara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08145" y="4618647"/>
              <a:ext cx="609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I</a:t>
              </a:r>
              <a:r>
                <a:rPr lang="en-US" sz="1200" b="1" baseline="30000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2</a:t>
              </a:r>
              <a:r>
                <a:rPr lang="en-US" sz="1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C</a:t>
              </a:r>
              <a:endPara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>
              <a:off x="5023851" y="1681866"/>
              <a:ext cx="0" cy="339533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5024205" y="5179414"/>
              <a:ext cx="0" cy="339533"/>
            </a:xfrm>
            <a:prstGeom prst="line">
              <a:avLst/>
            </a:prstGeom>
            <a:noFill/>
            <a:ln w="285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5" name="TextBox 44"/>
          <p:cNvSpPr txBox="1"/>
          <p:nvPr/>
        </p:nvSpPr>
        <p:spPr>
          <a:xfrm>
            <a:off x="6636359" y="2614077"/>
            <a:ext cx="7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089F9F"/>
                </a:solidFill>
                <a:latin typeface="Avenir Book"/>
                <a:cs typeface="Avenir Book"/>
              </a:rPr>
              <a:t>Harvested power</a:t>
            </a:r>
            <a:endParaRPr lang="en-US" sz="900" dirty="0">
              <a:solidFill>
                <a:srgbClr val="089F9F"/>
              </a:solidFill>
              <a:latin typeface="Avenir Book"/>
              <a:cs typeface="Avenir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91994" y="4036558"/>
            <a:ext cx="7870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089F9F"/>
                </a:solidFill>
                <a:latin typeface="Avenir Book"/>
                <a:cs typeface="Avenir Book"/>
              </a:rPr>
              <a:t>Interrupt</a:t>
            </a:r>
            <a:endParaRPr lang="en-US" sz="900" dirty="0">
              <a:solidFill>
                <a:srgbClr val="089F9F"/>
              </a:solidFill>
              <a:latin typeface="Avenir Book"/>
              <a:cs typeface="Avenir Book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01292" y="4832943"/>
            <a:ext cx="7870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089F9F"/>
                </a:solidFill>
                <a:latin typeface="Avenir Book"/>
                <a:cs typeface="Avenir Book"/>
              </a:rPr>
              <a:t>Serial data</a:t>
            </a:r>
            <a:endParaRPr lang="en-US" sz="900" dirty="0">
              <a:solidFill>
                <a:srgbClr val="089F9F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83726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2" name="Content Placeholder 90"/>
          <p:cNvSpPr>
            <a:spLocks noGrp="1"/>
          </p:cNvSpPr>
          <p:nvPr>
            <p:ph idx="4294967295"/>
          </p:nvPr>
        </p:nvSpPr>
        <p:spPr>
          <a:xfrm>
            <a:off x="605063" y="4931076"/>
            <a:ext cx="8430759" cy="1008459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charset="0"/>
                <a:ea typeface="MS PGothic" charset="0"/>
              </a:rPr>
              <a:t>For power management, the whole system may be powered up upon Field Detection</a:t>
            </a:r>
          </a:p>
          <a:p>
            <a:r>
              <a:rPr lang="en-US" sz="1600" dirty="0">
                <a:solidFill>
                  <a:srgbClr val="0070C0"/>
                </a:solidFill>
                <a:latin typeface="Arial" charset="0"/>
                <a:ea typeface="MS PGothic" charset="0"/>
              </a:rPr>
              <a:t>FD is asserted low when the field is detected; PMU receives interrupt, switches V</a:t>
            </a:r>
            <a:r>
              <a:rPr lang="en-US" sz="1600" baseline="-25000" dirty="0">
                <a:solidFill>
                  <a:srgbClr val="0070C0"/>
                </a:solidFill>
                <a:latin typeface="Arial" charset="0"/>
                <a:ea typeface="MS PGothic" charset="0"/>
              </a:rPr>
              <a:t>CC</a:t>
            </a:r>
            <a:r>
              <a:rPr lang="en-US" sz="1600" dirty="0">
                <a:solidFill>
                  <a:srgbClr val="0070C0"/>
                </a:solidFill>
                <a:latin typeface="Arial" charset="0"/>
                <a:ea typeface="MS PGothic" charset="0"/>
              </a:rPr>
              <a:t> on NTAG and µC; µC activates I²C</a:t>
            </a:r>
          </a:p>
          <a:p>
            <a:r>
              <a:rPr lang="en-US" sz="1600" dirty="0">
                <a:solidFill>
                  <a:srgbClr val="0070C0"/>
                </a:solidFill>
                <a:latin typeface="Arial" charset="0"/>
                <a:ea typeface="MS PGothic" charset="0"/>
              </a:rPr>
              <a:t>Alternatively, V</a:t>
            </a:r>
            <a:r>
              <a:rPr lang="en-US" sz="1600" baseline="-25000" dirty="0">
                <a:solidFill>
                  <a:srgbClr val="0070C0"/>
                </a:solidFill>
                <a:latin typeface="Arial" charset="0"/>
                <a:ea typeface="MS PGothic" charset="0"/>
              </a:rPr>
              <a:t>OUT</a:t>
            </a:r>
            <a:r>
              <a:rPr lang="en-US" sz="1600" dirty="0">
                <a:solidFill>
                  <a:srgbClr val="0070C0"/>
                </a:solidFill>
                <a:latin typeface="Arial" charset="0"/>
                <a:ea typeface="MS PGothic" charset="0"/>
              </a:rPr>
              <a:t> (harvested energy) may be used for low power devices as source of power.</a:t>
            </a:r>
          </a:p>
        </p:txBody>
      </p:sp>
      <p:pic>
        <p:nvPicPr>
          <p:cNvPr id="3" name="Picture 2" descr="Energy-harvesting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24" y="921259"/>
            <a:ext cx="7748606" cy="400702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6698" y="257147"/>
            <a:ext cx="8290151" cy="509588"/>
          </a:xfrm>
        </p:spPr>
        <p:txBody>
          <a:bodyPr anchor="ctr"/>
          <a:lstStyle/>
          <a:p>
            <a:r>
              <a:rPr lang="en-US" sz="3200" dirty="0"/>
              <a:t>NTAG I</a:t>
            </a:r>
            <a:r>
              <a:rPr lang="en-US" sz="3200" baseline="30000" dirty="0"/>
              <a:t>2</a:t>
            </a:r>
            <a:r>
              <a:rPr lang="en-US" sz="3200" dirty="0"/>
              <a:t>C </a:t>
            </a:r>
            <a:r>
              <a:rPr lang="en-US" sz="3200" dirty="0" smtClean="0"/>
              <a:t> |  Detailed architecture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245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037"/>
          <a:stretch/>
        </p:blipFill>
        <p:spPr>
          <a:xfrm>
            <a:off x="2010584" y="2712023"/>
            <a:ext cx="5676900" cy="914400"/>
          </a:xfrm>
          <a:prstGeom prst="rect">
            <a:avLst/>
          </a:prstGeom>
        </p:spPr>
      </p:pic>
      <p:pic>
        <p:nvPicPr>
          <p:cNvPr id="2" name="Picture 1" descr="NFC-chip-diagram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649"/>
            <a:ext cx="9144000" cy="4134338"/>
          </a:xfrm>
          <a:prstGeom prst="rect">
            <a:avLst/>
          </a:prstGeom>
        </p:spPr>
      </p:pic>
      <p:pic>
        <p:nvPicPr>
          <p:cNvPr id="8" name="Picture 7" descr="hand and phone master.jpeg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100000" l="8000" r="81864">
                        <a14:foregroundMark x1="44636" y1="89318" x2="44727" y2="44318"/>
                        <a14:foregroundMark x1="37818" y1="72197" x2="37727" y2="58939"/>
                        <a14:foregroundMark x1="52591" y1="47727" x2="51273" y2="38409"/>
                        <a14:foregroundMark x1="57591" y1="48258" x2="61545" y2="40909"/>
                        <a14:foregroundMark x1="55773" y1="46515" x2="58182" y2="39242"/>
                        <a14:foregroundMark x1="60364" y1="52348" x2="57000" y2="50076"/>
                        <a14:backgroundMark x1="19773" y1="54697" x2="19773" y2="42121"/>
                        <a14:backgroundMark x1="29545" y1="38030" x2="49636" y2="39394"/>
                        <a14:backgroundMark x1="47409" y1="66591" x2="47818" y2="42424"/>
                        <a14:backgroundMark x1="77273" y1="55227" x2="65136" y2="24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11" t="18504" r="20000"/>
          <a:stretch/>
        </p:blipFill>
        <p:spPr>
          <a:xfrm>
            <a:off x="4145548" y="4046387"/>
            <a:ext cx="1305912" cy="20087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r="4456"/>
          <a:stretch/>
        </p:blipFill>
        <p:spPr>
          <a:xfrm>
            <a:off x="4265104" y="6100278"/>
            <a:ext cx="4902200" cy="749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NTAG I</a:t>
            </a:r>
            <a:r>
              <a:rPr lang="en-US" baseline="30000" dirty="0" smtClean="0"/>
              <a:t>2</a:t>
            </a:r>
            <a:r>
              <a:rPr lang="en-US" dirty="0" smtClean="0"/>
              <a:t>C | NFC for embedded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NTAG I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C | Key attributes at a glance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50873" y="1018662"/>
            <a:ext cx="8697953" cy="51096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smtClean="0"/>
              <a:t>Improved registration response</a:t>
            </a:r>
            <a:endParaRPr lang="en-US" sz="1800" b="1" dirty="0"/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Automate warranty card registrations (seconds vs. minutes, uptick in marketing value)</a:t>
            </a:r>
          </a:p>
          <a:p>
            <a:pPr>
              <a:lnSpc>
                <a:spcPct val="100000"/>
              </a:lnSpc>
            </a:pPr>
            <a:r>
              <a:rPr lang="en-US" sz="1800" b="1" dirty="0"/>
              <a:t>Remote </a:t>
            </a:r>
            <a:r>
              <a:rPr lang="en-US" sz="1800" b="1" dirty="0" smtClean="0"/>
              <a:t>user interface</a:t>
            </a:r>
            <a:endParaRPr lang="en-US" sz="1800" b="1" dirty="0"/>
          </a:p>
          <a:p>
            <a:pPr lvl="1">
              <a:lnSpc>
                <a:spcPct val="100000"/>
              </a:lnSpc>
            </a:pPr>
            <a:r>
              <a:rPr lang="en-US" sz="1400" dirty="0"/>
              <a:t>Extended a rich user interface on a NFC mobile phone without the cost of a touch </a:t>
            </a:r>
            <a:r>
              <a:rPr lang="en-US" sz="1400" dirty="0" smtClean="0"/>
              <a:t>display</a:t>
            </a:r>
          </a:p>
          <a:p>
            <a:pPr>
              <a:lnSpc>
                <a:spcPct val="100000"/>
              </a:lnSpc>
            </a:pPr>
            <a:r>
              <a:rPr lang="en-US" sz="1800" b="1" dirty="0" smtClean="0"/>
              <a:t>Easy pairing &amp; connectivity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Provide </a:t>
            </a:r>
            <a:r>
              <a:rPr lang="en-US" sz="1400" dirty="0" smtClean="0"/>
              <a:t>cost effective wireless </a:t>
            </a:r>
            <a:r>
              <a:rPr lang="en-US" sz="1400" dirty="0"/>
              <a:t>connectivity </a:t>
            </a:r>
            <a:r>
              <a:rPr lang="en-US" sz="1400" dirty="0" smtClean="0"/>
              <a:t>or complement BT / </a:t>
            </a:r>
            <a:r>
              <a:rPr lang="en-US" sz="1400" dirty="0" err="1" smtClean="0"/>
              <a:t>WiFi</a:t>
            </a:r>
            <a:r>
              <a:rPr lang="en-US" sz="1400" dirty="0" smtClean="0"/>
              <a:t> connectivity with easy pairing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800" b="1" dirty="0" smtClean="0"/>
              <a:t>New </a:t>
            </a:r>
            <a:r>
              <a:rPr lang="en-US" sz="1800" b="1" dirty="0"/>
              <a:t>revenue options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Open an avenue for authenticated consumable replenishments (new revenue stream for original or preferred partner branded consumables)</a:t>
            </a:r>
          </a:p>
          <a:p>
            <a:pPr>
              <a:lnSpc>
                <a:spcPct val="100000"/>
              </a:lnSpc>
            </a:pPr>
            <a:r>
              <a:rPr lang="en-US" sz="1800" b="1" dirty="0" smtClean="0"/>
              <a:t>Wireless configuration &amp; customization</a:t>
            </a:r>
            <a:endParaRPr lang="en-US" sz="1800" b="1" dirty="0"/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Enable wireless product configuration, including optional upgrades from a generic board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Customize and personalize products to add a special touch</a:t>
            </a:r>
            <a:endParaRPr lang="en-US" sz="1400" b="1" dirty="0" smtClean="0"/>
          </a:p>
          <a:p>
            <a:pPr>
              <a:lnSpc>
                <a:spcPct val="100000"/>
              </a:lnSpc>
            </a:pPr>
            <a:r>
              <a:rPr lang="en-US" sz="1800" b="1" dirty="0" smtClean="0"/>
              <a:t>Enhanced maintenance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Electronic serialization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Improve </a:t>
            </a:r>
            <a:r>
              <a:rPr lang="en-US" sz="1400" dirty="0"/>
              <a:t>maintenance (elaborate on error codes, provide diagnostics, enable service videos &amp;</a:t>
            </a:r>
            <a:r>
              <a:rPr lang="en-US" sz="1400" dirty="0" smtClean="0"/>
              <a:t> manuals</a:t>
            </a:r>
            <a:r>
              <a:rPr lang="en-US" sz="1400" dirty="0"/>
              <a:t>, etc.)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Easily schedule service (automate service requests, provide vital info, born-on date, &amp; provide diagnostics)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Enable service technicians to wirelessly calibrate or download firmware without LAN or </a:t>
            </a:r>
            <a:r>
              <a:rPr lang="en-US" sz="1400" dirty="0" err="1" smtClean="0"/>
              <a:t>WiFi</a:t>
            </a:r>
            <a:r>
              <a:rPr lang="en-US" sz="1400" dirty="0" smtClean="0"/>
              <a:t> connectivity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Access appliance info/diagnostic codes/service history, even without power</a:t>
            </a:r>
          </a:p>
        </p:txBody>
      </p:sp>
    </p:spTree>
    <p:extLst>
      <p:ext uri="{BB962C8B-B14F-4D97-AF65-F5344CB8AC3E}">
        <p14:creationId xmlns:p14="http://schemas.microsoft.com/office/powerpoint/2010/main" val="73040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5"/>
  <p:tag name="WMTOOLS" val="&lt;WMTools ver=&quot;1.0&quot;&gt;&lt;Timings time=&quot;8-9-2006 13:30:50&quot;&gt;&lt;Slide id=&quot;330&quot; dur=&quot;1.406&quot;/&gt;&lt;/Timings&gt;&lt;/WMTools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AddInfoFont"/>
  <p:tag name="FONTSETCLASSNAME" val="FontSet1"/>
  <p:tag name="COLORS" val="-2;-2;-2;-2;SlideFooterFontColor"/>
  <p:tag name="COLORSETCLASSNAME" val="ColorSet1"/>
  <p:tag name="SCRIPT" val="1"/>
  <p:tag name="FIELDS" val="ADDINFO;"/>
  <p:tag name="MLI" val="1"/>
  <p:tag name="SHAPESETGROUPCLASSNAME" val="ShapeSetGroup2"/>
  <p:tag name="SHAPESETCLASSNAME" val="Slide"/>
  <p:tag name="COLORSETGROUPCLASSNAME" val="ColorSetGroupLight"/>
  <p:tag name="FONTSETGROUPCLASSNAME" val="FontSetGroup2"/>
  <p:tag name="SHAPECLASSNAME" val="AdditonalInformations"/>
  <p:tag name="SHAPECLASSPROTECTIONTYPE" val="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AddInfoFont"/>
  <p:tag name="FONTSETCLASSNAME" val="FontSet1"/>
  <p:tag name="COLORS" val="-2;-2;-2;-2;SlideFooterFontColor"/>
  <p:tag name="COLORSETCLASSNAME" val="ColorSet1"/>
  <p:tag name="SCRIPT" val="1"/>
  <p:tag name="FIELDS" val="ADDINFO;"/>
  <p:tag name="MLI" val="1"/>
  <p:tag name="SHAPESETGROUPCLASSNAME" val="ShapeSetGroup2"/>
  <p:tag name="SHAPESETCLASSNAME" val="Slide"/>
  <p:tag name="COLORSETGROUPCLASSNAME" val="ColorSetGroupLight"/>
  <p:tag name="FONTSETGROUPCLASSNAME" val="FontSetGroup2"/>
  <p:tag name="SHAPECLASSNAME" val="AdditonalInformations"/>
  <p:tag name="SHAPECLASSPROTECTIONTYPE" val="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2|1.4|16.8|4.7|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heme/theme1.xml><?xml version="1.0" encoding="utf-8"?>
<a:theme xmlns:a="http://schemas.openxmlformats.org/drawingml/2006/main" name="NXP_PowerPoint_template_PUBLIC">
  <a:themeElements>
    <a:clrScheme name="NXP color template">
      <a:dk1>
        <a:srgbClr val="000000"/>
      </a:dk1>
      <a:lt1>
        <a:srgbClr val="FFFFFF"/>
      </a:lt1>
      <a:dk2>
        <a:srgbClr val="D9EDF1"/>
      </a:dk2>
      <a:lt2>
        <a:srgbClr val="A7A9AC"/>
      </a:lt2>
      <a:accent1>
        <a:srgbClr val="88DBFC"/>
      </a:accent1>
      <a:accent2>
        <a:srgbClr val="B7F000"/>
      </a:accent2>
      <a:accent3>
        <a:srgbClr val="FFAD3F"/>
      </a:accent3>
      <a:accent4>
        <a:srgbClr val="00B4B0"/>
      </a:accent4>
      <a:accent5>
        <a:srgbClr val="8C8C0A"/>
      </a:accent5>
      <a:accent6>
        <a:srgbClr val="CC0057"/>
      </a:accent6>
      <a:hlink>
        <a:srgbClr val="FFAD3F"/>
      </a:hlink>
      <a:folHlink>
        <a:srgbClr val="00B4B0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NXP templat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XP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8_NXP templat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XP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9_NXP templat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XP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NXP templat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XP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BLIP Automotive Opportunity Status and Actions wk443 (v01)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NXP-SCfSW-Sep-2014-CONFIDENTIAL-4x3-HR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rCom_Strategy_v1" id="{4F401849-FAFD-4247-B54C-3BEC9940B30E}" vid="{78A5B6B5-9286-46B1-8CF7-987D65C76043}"/>
    </a:ext>
  </a:extLst>
</a:theme>
</file>

<file path=ppt/theme/theme1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XP templat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XP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NXP templat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XP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NXP templat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XP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NXP templat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XP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NXP templat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XP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_NXP templat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XP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 typeface="Arial" charset="0"/>
          <a:buChar char="•"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NXP_PowerPoint_template_PUBLIC</Template>
  <TotalTime>10951</TotalTime>
  <Words>3151</Words>
  <Application>Microsoft Office PowerPoint</Application>
  <PresentationFormat>On-screen Show (4:3)</PresentationFormat>
  <Paragraphs>609</Paragraphs>
  <Slides>57</Slides>
  <Notes>27</Notes>
  <HiddenSlides>1</HiddenSlides>
  <MMClips>4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86" baseType="lpstr">
      <vt:lpstr>Avenir Medium</vt:lpstr>
      <vt:lpstr>Wingdings</vt:lpstr>
      <vt:lpstr>Avenir Heavy</vt:lpstr>
      <vt:lpstr>ＭＳ Ｐゴシック</vt:lpstr>
      <vt:lpstr>Small Fonts</vt:lpstr>
      <vt:lpstr>Calibri</vt:lpstr>
      <vt:lpstr>ＭＳ Ｐゴシック</vt:lpstr>
      <vt:lpstr>Avenir Book</vt:lpstr>
      <vt:lpstr>Times New Roman</vt:lpstr>
      <vt:lpstr>Lucida Grande</vt:lpstr>
      <vt:lpstr>Arial</vt:lpstr>
      <vt:lpstr>NXP_PowerPoint_template_PUBLIC</vt:lpstr>
      <vt:lpstr>NXP template</vt:lpstr>
      <vt:lpstr>5_NXP template</vt:lpstr>
      <vt:lpstr>6_NXP template</vt:lpstr>
      <vt:lpstr>Office Theme</vt:lpstr>
      <vt:lpstr>2_NXP template</vt:lpstr>
      <vt:lpstr>7_NXP template</vt:lpstr>
      <vt:lpstr>1_Office Theme</vt:lpstr>
      <vt:lpstr>1_NXP template</vt:lpstr>
      <vt:lpstr>3_NXP template</vt:lpstr>
      <vt:lpstr>4_Office Theme</vt:lpstr>
      <vt:lpstr>8_NXP template</vt:lpstr>
      <vt:lpstr>5_Office Theme</vt:lpstr>
      <vt:lpstr>9_NXP template</vt:lpstr>
      <vt:lpstr>4_NXP template</vt:lpstr>
      <vt:lpstr>BLIP Automotive Opportunity Status and Actions wk443 (v01)</vt:lpstr>
      <vt:lpstr>NXP-SCfSW-Sep-2014-CONFIDENTIAL-4x3-HR</vt:lpstr>
      <vt:lpstr>Bitmap Image</vt:lpstr>
      <vt:lpstr>NTAG I²C Your entryway to NFC: The simplest, most cost-effective NFC solution </vt:lpstr>
      <vt:lpstr>PowerPoint Presentation</vt:lpstr>
      <vt:lpstr>NFC | Principal of operation</vt:lpstr>
      <vt:lpstr>Conventional tag</vt:lpstr>
      <vt:lpstr>NTAG I2C  |  Connected tag - EEPROM</vt:lpstr>
      <vt:lpstr>NTAG I2C  |  Connected tag – SRAM buffer</vt:lpstr>
      <vt:lpstr>NTAG I2C  |  Detailed architecture</vt:lpstr>
      <vt:lpstr>NTAG I2C | NFC for embedded applications</vt:lpstr>
      <vt:lpstr>NTAG I2C | Key attributes at a glance</vt:lpstr>
      <vt:lpstr>PowerPoint Presentation</vt:lpstr>
      <vt:lpstr>NFC | complementary to other wireless options</vt:lpstr>
      <vt:lpstr>PowerPoint Presentation</vt:lpstr>
      <vt:lpstr>NTAG I2C Use Case – Wireless commisioning</vt:lpstr>
      <vt:lpstr>NTAG I2C Use Case – Wireless Pairing</vt:lpstr>
      <vt:lpstr>Learn more – tap icon below</vt:lpstr>
      <vt:lpstr>NTAG I2C | Washing machine animation</vt:lpstr>
      <vt:lpstr>PowerPoint Presentation</vt:lpstr>
      <vt:lpstr>PowerPoint Presentation</vt:lpstr>
      <vt:lpstr>PowerPoint Presentation</vt:lpstr>
      <vt:lpstr>NTAG I2C Demo | Washing Machine Use-Cases</vt:lpstr>
      <vt:lpstr>PowerPoint Presentation</vt:lpstr>
      <vt:lpstr>PowerPoint Presentation</vt:lpstr>
      <vt:lpstr>PowerPoint Presentation</vt:lpstr>
      <vt:lpstr>NTAG I2C website | www.nxp-rfid.com/ntag-i2c</vt:lpstr>
      <vt:lpstr>Resources | General NTAG I2C</vt:lpstr>
      <vt:lpstr>Reference Designs | NTAG I2C Explorer Kit</vt:lpstr>
      <vt:lpstr>Resources | NTAG I2C Brochure</vt:lpstr>
      <vt:lpstr>NTAG I2C LED demo kit (OM5569/NT312D)</vt:lpstr>
      <vt:lpstr>NTAG I2C | LED Demo – RF  I2C direction</vt:lpstr>
      <vt:lpstr>NTAG I2C | LED Demo – I2C  RF direction</vt:lpstr>
      <vt:lpstr>NTAG I2C | LED Demo Temperature</vt:lpstr>
      <vt:lpstr>NXP Connected Tags | Product offerings</vt:lpstr>
      <vt:lpstr>Summary</vt:lpstr>
      <vt:lpstr>NTAG I²C plus</vt:lpstr>
      <vt:lpstr>NTAG I²C vs. NTAG I²C plus</vt:lpstr>
      <vt:lpstr>NTAG I²C plus features</vt:lpstr>
      <vt:lpstr>NTAG I²C plus Memory Access Rights</vt:lpstr>
      <vt:lpstr>Special memory block: Configuration bytes</vt:lpstr>
      <vt:lpstr>NTAG I²C plus RF commands</vt:lpstr>
      <vt:lpstr>Pass-through – speed test</vt:lpstr>
      <vt:lpstr>Energy harvesting</vt:lpstr>
      <vt:lpstr>Energy harvesting – achievable power</vt:lpstr>
      <vt:lpstr>Flexible Memory Access Management (1/2)</vt:lpstr>
      <vt:lpstr>NTAG I²C plus Silent Mode</vt:lpstr>
      <vt:lpstr>NTAG I²C plus general application circuit</vt:lpstr>
      <vt:lpstr>NTAG I²C plus standby power saving</vt:lpstr>
      <vt:lpstr>NTAG I²C plus demokits variants OM5596/NT322(X)</vt:lpstr>
      <vt:lpstr>NTAG I²C plus Explorer Board OM5569/312E</vt:lpstr>
      <vt:lpstr>NTAG I²C plus - general support tools</vt:lpstr>
      <vt:lpstr>NTAG I2C Explorer board firmware</vt:lpstr>
      <vt:lpstr>NTAG I²C plus Android Demo Application Screen: LEDDemo – 1.7.5 and upper  </vt:lpstr>
      <vt:lpstr>PC Software – PC App</vt:lpstr>
      <vt:lpstr>PC Software – Peek &amp; Poke</vt:lpstr>
      <vt:lpstr>Software sources (link active/online mid February) www.nxp.com/demobaord/OM5569</vt:lpstr>
      <vt:lpstr>NTAG I²C plus documents (link active/online mid February) http://www.nxp.com/products/NT3H2111_2211    </vt:lpstr>
      <vt:lpstr>PowerPoint Presentation</vt:lpstr>
      <vt:lpstr>PowerPoint Presentation</vt:lpstr>
    </vt:vector>
  </TitlesOfParts>
  <Company>NXP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PowerPoint template  Company Public Guidelines for presentations</dc:title>
  <dc:creator>nxp51513</dc:creator>
  <cp:lastModifiedBy>Darrin Patek</cp:lastModifiedBy>
  <cp:revision>220</cp:revision>
  <dcterms:created xsi:type="dcterms:W3CDTF">2014-07-07T15:47:29Z</dcterms:created>
  <dcterms:modified xsi:type="dcterms:W3CDTF">2016-02-24T21:46:44Z</dcterms:modified>
</cp:coreProperties>
</file>